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7"/>
    <p:restoredTop sz="94610"/>
  </p:normalViewPr>
  <p:slideViewPr>
    <p:cSldViewPr snapToGrid="0" snapToObjects="1">
      <p:cViewPr varScale="1">
        <p:scale>
          <a:sx n="122" d="100"/>
          <a:sy n="122" d="100"/>
        </p:scale>
        <p:origin x="23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58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0" y="-6164"/>
            <a:ext cx="91440" cy="1828800"/>
          </a:xfrm>
          <a:custGeom>
            <a:avLst/>
            <a:gdLst/>
            <a:ahLst/>
            <a:cxnLst/>
            <a:rect l="l" t="t" r="r" b="b"/>
            <a:pathLst>
              <a:path w="91440" h="1828800">
                <a:moveTo>
                  <a:pt x="0" y="1828800"/>
                </a:moveTo>
                <a:lnTo>
                  <a:pt x="0" y="0"/>
                </a:lnTo>
                <a:lnTo>
                  <a:pt x="91440" y="0"/>
                </a:lnTo>
                <a:lnTo>
                  <a:pt x="91440" y="1828800"/>
                </a:lnTo>
                <a:lnTo>
                  <a:pt x="0" y="1828800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0286947" y="4936077"/>
            <a:ext cx="1904990" cy="1930587"/>
          </a:xfrm>
          <a:custGeom>
            <a:avLst/>
            <a:gdLst/>
            <a:ahLst/>
            <a:cxnLst/>
            <a:rect l="l" t="t" r="r" b="b"/>
            <a:pathLst>
              <a:path w="1904990" h="1930587">
                <a:moveTo>
                  <a:pt x="255704" y="1904990"/>
                </a:moveTo>
                <a:cubicBezTo>
                  <a:pt x="255704" y="994113"/>
                  <a:pt x="994119" y="255704"/>
                  <a:pt x="1904990" y="255704"/>
                </a:cubicBezTo>
                <a:lnTo>
                  <a:pt x="1904990" y="0"/>
                </a:lnTo>
                <a:cubicBezTo>
                  <a:pt x="852890" y="0"/>
                  <a:pt x="0" y="852890"/>
                  <a:pt x="0" y="1904990"/>
                </a:cubicBezTo>
                <a:cubicBezTo>
                  <a:pt x="0" y="1913538"/>
                  <a:pt x="56" y="1922072"/>
                  <a:pt x="167" y="1930587"/>
                </a:cubicBezTo>
                <a:lnTo>
                  <a:pt x="255896" y="1930587"/>
                </a:lnTo>
                <a:cubicBezTo>
                  <a:pt x="255766" y="1922072"/>
                  <a:pt x="255704" y="1913538"/>
                  <a:pt x="255704" y="1904990"/>
                </a:cubicBezTo>
              </a:path>
            </a:pathLst>
          </a:custGeom>
          <a:solidFill>
            <a:srgbClr val="FFD600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708860" y="5357987"/>
            <a:ext cx="1483076" cy="1508676"/>
          </a:xfrm>
          <a:custGeom>
            <a:avLst/>
            <a:gdLst/>
            <a:ahLst/>
            <a:cxnLst/>
            <a:rect l="l" t="t" r="r" b="b"/>
            <a:pathLst>
              <a:path w="1483076" h="1508676">
                <a:moveTo>
                  <a:pt x="1483077" y="0"/>
                </a:moveTo>
                <a:cubicBezTo>
                  <a:pt x="663994" y="0"/>
                  <a:pt x="0" y="663998"/>
                  <a:pt x="0" y="1483079"/>
                </a:cubicBezTo>
                <a:cubicBezTo>
                  <a:pt x="0" y="1491627"/>
                  <a:pt x="74" y="1500161"/>
                  <a:pt x="217" y="1508677"/>
                </a:cubicBezTo>
                <a:lnTo>
                  <a:pt x="255958" y="1508677"/>
                </a:lnTo>
                <a:cubicBezTo>
                  <a:pt x="255787" y="1500167"/>
                  <a:pt x="255698" y="1491633"/>
                  <a:pt x="255698" y="1483079"/>
                </a:cubicBezTo>
                <a:cubicBezTo>
                  <a:pt x="255698" y="805221"/>
                  <a:pt x="805218" y="255701"/>
                  <a:pt x="1483077" y="255701"/>
                </a:cubicBezTo>
                <a:lnTo>
                  <a:pt x="1483077" y="0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1181904" y="5831034"/>
            <a:ext cx="1010032" cy="1035629"/>
          </a:xfrm>
          <a:custGeom>
            <a:avLst/>
            <a:gdLst/>
            <a:ahLst/>
            <a:cxnLst/>
            <a:rect l="l" t="t" r="r" b="b"/>
            <a:pathLst>
              <a:path w="1010032" h="1035629">
                <a:moveTo>
                  <a:pt x="1010032" y="0"/>
                </a:moveTo>
                <a:cubicBezTo>
                  <a:pt x="452206" y="0"/>
                  <a:pt x="0" y="452207"/>
                  <a:pt x="0" y="1010032"/>
                </a:cubicBezTo>
                <a:cubicBezTo>
                  <a:pt x="0" y="1018592"/>
                  <a:pt x="108" y="1027126"/>
                  <a:pt x="317" y="1035629"/>
                </a:cubicBezTo>
                <a:lnTo>
                  <a:pt x="256132" y="1035629"/>
                </a:lnTo>
                <a:cubicBezTo>
                  <a:pt x="255847" y="1027133"/>
                  <a:pt x="255707" y="1018598"/>
                  <a:pt x="255707" y="1010032"/>
                </a:cubicBezTo>
                <a:cubicBezTo>
                  <a:pt x="255707" y="593430"/>
                  <a:pt x="593430" y="255707"/>
                  <a:pt x="1010032" y="255707"/>
                </a:cubicBezTo>
                <a:lnTo>
                  <a:pt x="1010032" y="0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1654964" y="6304088"/>
            <a:ext cx="536972" cy="562575"/>
          </a:xfrm>
          <a:custGeom>
            <a:avLst/>
            <a:gdLst/>
            <a:ahLst/>
            <a:cxnLst/>
            <a:rect l="l" t="t" r="r" b="b"/>
            <a:pathLst>
              <a:path w="536972" h="562575">
                <a:moveTo>
                  <a:pt x="536973" y="0"/>
                </a:moveTo>
                <a:cubicBezTo>
                  <a:pt x="240410" y="0"/>
                  <a:pt x="0" y="240416"/>
                  <a:pt x="0" y="536978"/>
                </a:cubicBezTo>
                <a:cubicBezTo>
                  <a:pt x="0" y="545557"/>
                  <a:pt x="203" y="554092"/>
                  <a:pt x="597" y="562575"/>
                </a:cubicBezTo>
                <a:lnTo>
                  <a:pt x="256850" y="562575"/>
                </a:lnTo>
                <a:cubicBezTo>
                  <a:pt x="256088" y="554149"/>
                  <a:pt x="255701" y="545608"/>
                  <a:pt x="255701" y="536978"/>
                </a:cubicBezTo>
                <a:cubicBezTo>
                  <a:pt x="255701" y="381633"/>
                  <a:pt x="381627" y="255707"/>
                  <a:pt x="536973" y="255707"/>
                </a:cubicBezTo>
                <a:lnTo>
                  <a:pt x="536973" y="0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0" y="0"/>
            <a:ext cx="4114800" cy="6858000"/>
          </a:xfrm>
          <a:custGeom>
            <a:avLst/>
            <a:gdLst/>
            <a:ahLst/>
            <a:cxnLst/>
            <a:rect l="l" t="t" r="r" b="b"/>
            <a:pathLst>
              <a:path w="4114800" h="6858000">
                <a:moveTo>
                  <a:pt x="0" y="685800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l="29258" r="29258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1_SUBTITLE"/>
          <p:cNvSpPr/>
          <p:nvPr/>
        </p:nvSpPr>
        <p:spPr>
          <a:xfrm>
            <a:off x="4876800" y="3731970"/>
            <a:ext cx="6675120" cy="1904752"/>
          </a:xfrm>
          <a:custGeom>
            <a:avLst/>
            <a:gdLst/>
            <a:ahLst/>
            <a:cxnLst/>
            <a:rect l="l" t="t" r="r" b="b"/>
            <a:pathLst>
              <a:path w="6675120" h="1904752">
                <a:moveTo>
                  <a:pt x="0" y="1904752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1904752"/>
                </a:lnTo>
                <a:lnTo>
                  <a:pt x="0" y="1904752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Understanding the Importance, Threats, and Conservation Strategies for Our Forests</a:t>
            </a:r>
            <a:endParaRPr lang="en-US" sz="1400" dirty="0"/>
          </a:p>
        </p:txBody>
      </p:sp>
      <p:sp>
        <p:nvSpPr>
          <p:cNvPr id="9" name="1_TITLE"/>
          <p:cNvSpPr/>
          <p:nvPr/>
        </p:nvSpPr>
        <p:spPr>
          <a:xfrm>
            <a:off x="4876797" y="-6163"/>
            <a:ext cx="6675121" cy="3435164"/>
          </a:xfrm>
          <a:custGeom>
            <a:avLst/>
            <a:gdLst/>
            <a:ahLst/>
            <a:cxnLst/>
            <a:rect l="l" t="t" r="r" b="b"/>
            <a:pathLst>
              <a:path w="6675121" h="3435164">
                <a:moveTo>
                  <a:pt x="0" y="3435164"/>
                </a:moveTo>
                <a:lnTo>
                  <a:pt x="0" y="0"/>
                </a:lnTo>
                <a:lnTo>
                  <a:pt x="6675121" y="0"/>
                </a:lnTo>
                <a:lnTo>
                  <a:pt x="6675121" y="3435164"/>
                </a:lnTo>
                <a:lnTo>
                  <a:pt x="0" y="3435164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rgbClr val="1A6847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Forest Preservation: A Comprehensive Overview</a:t>
            </a:r>
            <a:endParaRPr lang="en-US" sz="4000" dirty="0"/>
          </a:p>
        </p:txBody>
      </p:sp>
      <p:sp>
        <p:nvSpPr>
          <p:cNvPr id="10" name="Text 8"/>
          <p:cNvSpPr/>
          <p:nvPr/>
        </p:nvSpPr>
        <p:spPr>
          <a:xfrm>
            <a:off x="4876796" y="301838"/>
            <a:ext cx="1280160" cy="1280160"/>
          </a:xfrm>
          <a:custGeom>
            <a:avLst/>
            <a:gdLst/>
            <a:ahLst/>
            <a:cxnLst/>
            <a:rect l="l" t="t" r="r" b="b"/>
            <a:pathLst>
              <a:path w="1280160" h="1280160">
                <a:moveTo>
                  <a:pt x="0" y="1280160"/>
                </a:moveTo>
                <a:lnTo>
                  <a:pt x="0" y="0"/>
                </a:lnTo>
                <a:lnTo>
                  <a:pt x="1280160" y="0"/>
                </a:lnTo>
                <a:lnTo>
                  <a:pt x="1280160" y="1280160"/>
                </a:lnTo>
                <a:lnTo>
                  <a:pt x="0" y="128016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" y="447"/>
            <a:ext cx="365760" cy="6857107"/>
          </a:xfrm>
          <a:custGeom>
            <a:avLst/>
            <a:gdLst/>
            <a:ahLst/>
            <a:cxnLst/>
            <a:rect l="l" t="t" r="r" b="b"/>
            <a:pathLst>
              <a:path w="365760" h="6857107">
                <a:moveTo>
                  <a:pt x="0" y="6857107"/>
                </a:moveTo>
                <a:lnTo>
                  <a:pt x="0" y="0"/>
                </a:lnTo>
                <a:lnTo>
                  <a:pt x="365760" y="0"/>
                </a:lnTo>
                <a:lnTo>
                  <a:pt x="365760" y="6857107"/>
                </a:lnTo>
                <a:lnTo>
                  <a:pt x="0" y="6857107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0153597" y="1667"/>
            <a:ext cx="2036415" cy="1016024"/>
          </a:xfrm>
          <a:custGeom>
            <a:avLst/>
            <a:gdLst/>
            <a:ahLst/>
            <a:cxnLst/>
            <a:rect l="l" t="t" r="r" b="b"/>
            <a:pathLst>
              <a:path w="2036415" h="1016024">
                <a:moveTo>
                  <a:pt x="1018205" y="1016024"/>
                </a:moveTo>
                <a:cubicBezTo>
                  <a:pt x="1580550" y="1016024"/>
                  <a:pt x="2036416" y="561136"/>
                  <a:pt x="2036416" y="0"/>
                </a:cubicBezTo>
                <a:lnTo>
                  <a:pt x="1857468" y="0"/>
                </a:lnTo>
                <a:cubicBezTo>
                  <a:pt x="1857468" y="462518"/>
                  <a:pt x="1481716" y="837464"/>
                  <a:pt x="1018205" y="837464"/>
                </a:cubicBezTo>
                <a:cubicBezTo>
                  <a:pt x="554696" y="837464"/>
                  <a:pt x="178947" y="462518"/>
                  <a:pt x="178947" y="0"/>
                </a:cubicBezTo>
                <a:lnTo>
                  <a:pt x="0" y="0"/>
                </a:lnTo>
                <a:cubicBezTo>
                  <a:pt x="0" y="561136"/>
                  <a:pt x="455867" y="1016024"/>
                  <a:pt x="1018205" y="1016024"/>
                </a:cubicBezTo>
                <a:lnTo>
                  <a:pt x="1018205" y="101602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471195" y="1666"/>
            <a:ext cx="1401219" cy="699107"/>
          </a:xfrm>
          <a:custGeom>
            <a:avLst/>
            <a:gdLst/>
            <a:ahLst/>
            <a:cxnLst/>
            <a:rect l="l" t="t" r="r" b="b"/>
            <a:pathLst>
              <a:path w="1401219" h="699107">
                <a:moveTo>
                  <a:pt x="700606" y="699108"/>
                </a:moveTo>
                <a:cubicBezTo>
                  <a:pt x="1087547" y="699108"/>
                  <a:pt x="1401220" y="386107"/>
                  <a:pt x="1401220" y="0"/>
                </a:cubicBezTo>
                <a:lnTo>
                  <a:pt x="1222272" y="0"/>
                </a:lnTo>
                <a:cubicBezTo>
                  <a:pt x="1222272" y="287489"/>
                  <a:pt x="988713" y="520545"/>
                  <a:pt x="700606" y="520545"/>
                </a:cubicBezTo>
                <a:cubicBezTo>
                  <a:pt x="412505" y="520545"/>
                  <a:pt x="178946" y="287489"/>
                  <a:pt x="178946" y="0"/>
                </a:cubicBezTo>
                <a:lnTo>
                  <a:pt x="0" y="0"/>
                </a:lnTo>
                <a:cubicBezTo>
                  <a:pt x="0" y="386107"/>
                  <a:pt x="313673" y="699108"/>
                  <a:pt x="700606" y="699108"/>
                </a:cubicBezTo>
                <a:lnTo>
                  <a:pt x="700606" y="699108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774356" y="1668"/>
            <a:ext cx="794895" cy="396596"/>
          </a:xfrm>
          <a:custGeom>
            <a:avLst/>
            <a:gdLst/>
            <a:ahLst/>
            <a:cxnLst/>
            <a:rect l="l" t="t" r="r" b="b"/>
            <a:pathLst>
              <a:path w="794895" h="396596">
                <a:moveTo>
                  <a:pt x="397445" y="396596"/>
                </a:moveTo>
                <a:cubicBezTo>
                  <a:pt x="616951" y="396596"/>
                  <a:pt x="794895" y="219034"/>
                  <a:pt x="794895" y="0"/>
                </a:cubicBezTo>
                <a:lnTo>
                  <a:pt x="615948" y="0"/>
                </a:lnTo>
                <a:cubicBezTo>
                  <a:pt x="615948" y="120416"/>
                  <a:pt x="518123" y="218033"/>
                  <a:pt x="397445" y="218033"/>
                </a:cubicBezTo>
                <a:cubicBezTo>
                  <a:pt x="276773" y="218033"/>
                  <a:pt x="178948" y="120416"/>
                  <a:pt x="178948" y="0"/>
                </a:cubicBezTo>
                <a:lnTo>
                  <a:pt x="0" y="0"/>
                </a:lnTo>
                <a:cubicBezTo>
                  <a:pt x="0" y="219034"/>
                  <a:pt x="177945" y="396596"/>
                  <a:pt x="397445" y="396596"/>
                </a:cubicBezTo>
                <a:lnTo>
                  <a:pt x="397445" y="396596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2_TOC"/>
          <p:cNvSpPr/>
          <p:nvPr/>
        </p:nvSpPr>
        <p:spPr>
          <a:xfrm>
            <a:off x="5124450" y="762347"/>
            <a:ext cx="5783695" cy="5772924"/>
          </a:xfrm>
          <a:custGeom>
            <a:avLst/>
            <a:gdLst/>
            <a:ahLst/>
            <a:cxnLst/>
            <a:rect l="l" t="t" r="r" b="b"/>
            <a:pathLst>
              <a:path w="5783695" h="5772924">
                <a:moveTo>
                  <a:pt x="0" y="5772924"/>
                </a:moveTo>
                <a:lnTo>
                  <a:pt x="0" y="0"/>
                </a:lnTo>
                <a:lnTo>
                  <a:pt x="5783695" y="0"/>
                </a:lnTo>
                <a:lnTo>
                  <a:pt x="5783695" y="5772924"/>
                </a:lnTo>
                <a:lnTo>
                  <a:pt x="0" y="5772924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Introduction to Forest Preservation</a:t>
            </a:r>
            <a:endParaRPr lang="en-US" sz="1800" dirty="0"/>
          </a:p>
          <a:p>
            <a:pPr marL="0" indent="0" algn="l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Importance of Forests</a:t>
            </a:r>
            <a:endParaRPr lang="en-US" sz="1800" dirty="0"/>
          </a:p>
          <a:p>
            <a:pPr marL="0" indent="0" algn="l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Major Threats to Forests</a:t>
            </a:r>
            <a:endParaRPr lang="en-US" sz="1800" dirty="0"/>
          </a:p>
          <a:p>
            <a:pPr marL="0" indent="0" algn="l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Conservation Strategies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491752" y="762347"/>
            <a:ext cx="547200" cy="5772924"/>
          </a:xfrm>
          <a:custGeom>
            <a:avLst/>
            <a:gdLst/>
            <a:ahLst/>
            <a:cxnLst/>
            <a:rect l="l" t="t" r="r" b="b"/>
            <a:pathLst>
              <a:path w="547200" h="5772924">
                <a:moveTo>
                  <a:pt x="0" y="5772924"/>
                </a:moveTo>
                <a:lnTo>
                  <a:pt x="0" y="0"/>
                </a:lnTo>
                <a:lnTo>
                  <a:pt x="547200" y="0"/>
                </a:lnTo>
                <a:lnTo>
                  <a:pt x="547200" y="5772924"/>
                </a:lnTo>
                <a:lnTo>
                  <a:pt x="0" y="5772924"/>
                </a:lnTo>
              </a:path>
            </a:pathLst>
          </a:custGeom>
          <a:noFill/>
          <a:ln/>
        </p:spPr>
        <p:txBody>
          <a:bodyPr wrap="square" lIns="90000" tIns="46800" rIns="54000" bIns="46800" rtlCol="0" anchor="t"/>
          <a:lstStyle/>
          <a:p>
            <a:pPr marL="0" indent="0" algn="r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1800" dirty="0"/>
          </a:p>
          <a:p>
            <a:pPr marL="0" indent="0" algn="r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1800" dirty="0"/>
          </a:p>
          <a:p>
            <a:pPr marL="0" indent="0" algn="r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1800" dirty="0"/>
          </a:p>
          <a:p>
            <a:pPr marL="0" indent="0" algn="r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04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22960" y="612648"/>
            <a:ext cx="3466698" cy="5913479"/>
          </a:xfrm>
          <a:custGeom>
            <a:avLst/>
            <a:gdLst/>
            <a:ahLst/>
            <a:cxnLst/>
            <a:rect l="l" t="t" r="r" b="b"/>
            <a:pathLst>
              <a:path w="3466698" h="5913479">
                <a:moveTo>
                  <a:pt x="0" y="5913479"/>
                </a:moveTo>
                <a:lnTo>
                  <a:pt x="0" y="0"/>
                </a:lnTo>
                <a:lnTo>
                  <a:pt x="3466698" y="0"/>
                </a:lnTo>
                <a:lnTo>
                  <a:pt x="3466698" y="5913479"/>
                </a:lnTo>
                <a:lnTo>
                  <a:pt x="0" y="591347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1A6847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Table of contents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893"/>
            <a:ext cx="365760" cy="6857107"/>
          </a:xfrm>
          <a:custGeom>
            <a:avLst/>
            <a:gdLst/>
            <a:ahLst/>
            <a:cxnLst/>
            <a:rect l="l" t="t" r="r" b="b"/>
            <a:pathLst>
              <a:path w="365760" h="6857107">
                <a:moveTo>
                  <a:pt x="0" y="6857107"/>
                </a:moveTo>
                <a:lnTo>
                  <a:pt x="0" y="0"/>
                </a:lnTo>
                <a:lnTo>
                  <a:pt x="365760" y="0"/>
                </a:lnTo>
                <a:lnTo>
                  <a:pt x="365760" y="6857107"/>
                </a:lnTo>
                <a:lnTo>
                  <a:pt x="0" y="6857107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297679" y="-6164"/>
            <a:ext cx="92364" cy="1828800"/>
          </a:xfrm>
          <a:custGeom>
            <a:avLst/>
            <a:gdLst/>
            <a:ahLst/>
            <a:cxnLst/>
            <a:rect l="l" t="t" r="r" b="b"/>
            <a:pathLst>
              <a:path w="92364" h="1828800">
                <a:moveTo>
                  <a:pt x="0" y="1828800"/>
                </a:moveTo>
                <a:lnTo>
                  <a:pt x="0" y="0"/>
                </a:lnTo>
                <a:lnTo>
                  <a:pt x="92364" y="0"/>
                </a:lnTo>
                <a:lnTo>
                  <a:pt x="92364" y="1828800"/>
                </a:lnTo>
                <a:lnTo>
                  <a:pt x="0" y="1828800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1166764" y="622133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FOOTER"/>
          <p:cNvSpPr/>
          <p:nvPr/>
        </p:nvSpPr>
        <p:spPr>
          <a:xfrm>
            <a:off x="4784985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Forest Preservation: A Comprehensive Overview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59399" y="0"/>
            <a:ext cx="3937969" cy="6858000"/>
          </a:xfrm>
          <a:custGeom>
            <a:avLst/>
            <a:gdLst/>
            <a:ahLst/>
            <a:cxnLst/>
            <a:rect l="l" t="t" r="r" b="b"/>
            <a:pathLst>
              <a:path w="3937969" h="6858000">
                <a:moveTo>
                  <a:pt x="0" y="6858000"/>
                </a:moveTo>
                <a:lnTo>
                  <a:pt x="0" y="0"/>
                </a:lnTo>
                <a:lnTo>
                  <a:pt x="3937969" y="0"/>
                </a:lnTo>
                <a:lnTo>
                  <a:pt x="3937969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l="30867" r="30867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3_CONTENT"/>
          <p:cNvSpPr/>
          <p:nvPr/>
        </p:nvSpPr>
        <p:spPr>
          <a:xfrm>
            <a:off x="4793674" y="3295251"/>
            <a:ext cx="6859798" cy="3108960"/>
          </a:xfrm>
          <a:custGeom>
            <a:avLst/>
            <a:gdLst/>
            <a:ahLst/>
            <a:cxnLst/>
            <a:rect l="l" t="t" r="r" b="b"/>
            <a:pathLst>
              <a:path w="6859798" h="3108960">
                <a:moveTo>
                  <a:pt x="0" y="3108960"/>
                </a:moveTo>
                <a:lnTo>
                  <a:pt x="0" y="0"/>
                </a:lnTo>
                <a:lnTo>
                  <a:pt x="6859798" y="0"/>
                </a:lnTo>
                <a:lnTo>
                  <a:pt x="6859798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46800" rIns="0" bIns="46800" rtlCol="0" anchor="t"/>
          <a:lstStyle/>
          <a:p>
            <a:pPr marL="0" indent="0" algn="l">
              <a:lnSpc>
                <a:spcPct val="110000"/>
              </a:lnSpc>
              <a:spcBef>
                <a:spcPts val="1260"/>
              </a:spcBef>
              <a:buNone/>
            </a:pPr>
            <a:r>
              <a:rPr lang="en-US" sz="126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Importance of Forests: Forests are home to 80% of the world's terrestrial biodiversity, providing habitat for countless species. They play a crucial role in carbon sequestration, absorbing approximately 2.6 billion tons of CO2 annually.</a:t>
            </a:r>
            <a:endParaRPr lang="en-US" sz="1260" dirty="0"/>
          </a:p>
          <a:p>
            <a:pPr marL="0" indent="0" algn="l">
              <a:lnSpc>
                <a:spcPct val="110000"/>
              </a:lnSpc>
              <a:spcBef>
                <a:spcPts val="1260"/>
              </a:spcBef>
              <a:buNone/>
            </a:pPr>
            <a:r>
              <a:rPr lang="en-US" sz="126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Threats to Forests: Over 10 million hectares of forest are lost each year due to logging, agriculture, and urban expansion. Rising temperatures and changing precipitation patterns threaten forest health and resilience.</a:t>
            </a:r>
            <a:endParaRPr lang="en-US" sz="1260" dirty="0"/>
          </a:p>
          <a:p>
            <a:pPr marL="0" indent="0" algn="l">
              <a:lnSpc>
                <a:spcPct val="110000"/>
              </a:lnSpc>
              <a:spcBef>
                <a:spcPts val="1260"/>
              </a:spcBef>
              <a:buNone/>
            </a:pPr>
            <a:r>
              <a:rPr lang="en-US" sz="126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Benefits of Preservation: Forests provide essential services such as clean air, water filtration, and soil stabilization. Sustainable forest management can generate significant economic benefits, estimated at $1 trillion globally.</a:t>
            </a:r>
            <a:endParaRPr lang="en-US" sz="1260" dirty="0"/>
          </a:p>
          <a:p>
            <a:pPr marL="0" indent="0" algn="l">
              <a:lnSpc>
                <a:spcPct val="110000"/>
              </a:lnSpc>
              <a:spcBef>
                <a:spcPts val="1260"/>
              </a:spcBef>
              <a:buNone/>
            </a:pPr>
            <a:r>
              <a:rPr lang="en-US" sz="126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Conservation Strategies: Establishing national parks and reserves to safeguard critical habitats. Involving local communities in conservation efforts to promote sustainable practices and stewardship.</a:t>
            </a:r>
            <a:endParaRPr lang="en-US" sz="1260" dirty="0"/>
          </a:p>
        </p:txBody>
      </p:sp>
      <p:sp>
        <p:nvSpPr>
          <p:cNvPr id="8" name="3_SUBTITLE"/>
          <p:cNvSpPr/>
          <p:nvPr/>
        </p:nvSpPr>
        <p:spPr>
          <a:xfrm>
            <a:off x="4793675" y="2792331"/>
            <a:ext cx="6859798" cy="365760"/>
          </a:xfrm>
          <a:custGeom>
            <a:avLst/>
            <a:gdLst/>
            <a:ahLst/>
            <a:cxnLst/>
            <a:rect l="l" t="t" r="r" b="b"/>
            <a:pathLst>
              <a:path w="6859798" h="365760">
                <a:moveTo>
                  <a:pt x="0" y="365760"/>
                </a:moveTo>
                <a:lnTo>
                  <a:pt x="0" y="0"/>
                </a:lnTo>
                <a:lnTo>
                  <a:pt x="6859798" y="0"/>
                </a:lnTo>
                <a:lnTo>
                  <a:pt x="6859798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Introduction to Forest Preservation</a:t>
            </a:r>
            <a:endParaRPr lang="en-US" sz="1600" dirty="0"/>
          </a:p>
        </p:txBody>
      </p:sp>
      <p:sp>
        <p:nvSpPr>
          <p:cNvPr id="9" name="3_TITLE"/>
          <p:cNvSpPr/>
          <p:nvPr/>
        </p:nvSpPr>
        <p:spPr>
          <a:xfrm>
            <a:off x="4787181" y="447"/>
            <a:ext cx="6866291" cy="1828353"/>
          </a:xfrm>
          <a:custGeom>
            <a:avLst/>
            <a:gdLst/>
            <a:ahLst/>
            <a:cxnLst/>
            <a:rect l="l" t="t" r="r" b="b"/>
            <a:pathLst>
              <a:path w="6866291" h="1828353">
                <a:moveTo>
                  <a:pt x="0" y="1828353"/>
                </a:moveTo>
                <a:lnTo>
                  <a:pt x="0" y="0"/>
                </a:lnTo>
                <a:lnTo>
                  <a:pt x="6866291" y="0"/>
                </a:lnTo>
                <a:lnTo>
                  <a:pt x="6866291" y="1828353"/>
                </a:lnTo>
                <a:lnTo>
                  <a:pt x="0" y="1828353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1A6847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Introduction to Forest Preservation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4793675" y="-616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784985" y="21443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876425" y="2235821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71838" y="32393"/>
                </a:moveTo>
                <a:cubicBezTo>
                  <a:pt x="77324" y="25964"/>
                  <a:pt x="87225" y="25964"/>
                  <a:pt x="92712" y="32393"/>
                </a:cubicBezTo>
                <a:lnTo>
                  <a:pt x="136517" y="83786"/>
                </a:lnTo>
                <a:cubicBezTo>
                  <a:pt x="138274" y="85843"/>
                  <a:pt x="139260" y="88500"/>
                  <a:pt x="139260" y="91244"/>
                </a:cubicBezTo>
                <a:cubicBezTo>
                  <a:pt x="139260" y="97587"/>
                  <a:pt x="134117" y="102731"/>
                  <a:pt x="127773" y="102731"/>
                </a:cubicBezTo>
                <a:lnTo>
                  <a:pt x="122587" y="102731"/>
                </a:lnTo>
                <a:lnTo>
                  <a:pt x="148904" y="131620"/>
                </a:lnTo>
                <a:cubicBezTo>
                  <a:pt x="150833" y="133720"/>
                  <a:pt x="151905" y="136464"/>
                  <a:pt x="151905" y="139292"/>
                </a:cubicBezTo>
                <a:cubicBezTo>
                  <a:pt x="151905" y="145593"/>
                  <a:pt x="146804" y="150694"/>
                  <a:pt x="140503" y="150694"/>
                </a:cubicBezTo>
                <a:lnTo>
                  <a:pt x="134031" y="150694"/>
                </a:lnTo>
                <a:lnTo>
                  <a:pt x="162149" y="186870"/>
                </a:lnTo>
                <a:cubicBezTo>
                  <a:pt x="163735" y="188970"/>
                  <a:pt x="164592" y="191456"/>
                  <a:pt x="164592" y="194028"/>
                </a:cubicBezTo>
                <a:cubicBezTo>
                  <a:pt x="164592" y="200414"/>
                  <a:pt x="159406" y="205601"/>
                  <a:pt x="153019" y="205601"/>
                </a:cubicBezTo>
                <a:lnTo>
                  <a:pt x="100770" y="205601"/>
                </a:lnTo>
                <a:lnTo>
                  <a:pt x="89154" y="205601"/>
                </a:lnTo>
                <a:lnTo>
                  <a:pt x="89154" y="239891"/>
                </a:lnTo>
                <a:cubicBezTo>
                  <a:pt x="89154" y="243663"/>
                  <a:pt x="86068" y="246749"/>
                  <a:pt x="82296" y="246749"/>
                </a:cubicBezTo>
                <a:cubicBezTo>
                  <a:pt x="78524" y="246749"/>
                  <a:pt x="75438" y="243663"/>
                  <a:pt x="75438" y="239891"/>
                </a:cubicBezTo>
                <a:lnTo>
                  <a:pt x="75438" y="205601"/>
                </a:lnTo>
                <a:lnTo>
                  <a:pt x="63822" y="205601"/>
                </a:lnTo>
                <a:lnTo>
                  <a:pt x="11573" y="205601"/>
                </a:lnTo>
                <a:cubicBezTo>
                  <a:pt x="5186" y="205601"/>
                  <a:pt x="0" y="200414"/>
                  <a:pt x="0" y="194028"/>
                </a:cubicBezTo>
                <a:cubicBezTo>
                  <a:pt x="0" y="191456"/>
                  <a:pt x="857" y="188970"/>
                  <a:pt x="2443" y="186913"/>
                </a:cubicBezTo>
                <a:lnTo>
                  <a:pt x="30561" y="150737"/>
                </a:lnTo>
                <a:lnTo>
                  <a:pt x="24089" y="150737"/>
                </a:lnTo>
                <a:cubicBezTo>
                  <a:pt x="17788" y="150737"/>
                  <a:pt x="12687" y="145636"/>
                  <a:pt x="12687" y="139335"/>
                </a:cubicBezTo>
                <a:cubicBezTo>
                  <a:pt x="12687" y="136506"/>
                  <a:pt x="13759" y="133763"/>
                  <a:pt x="15688" y="131663"/>
                </a:cubicBezTo>
                <a:lnTo>
                  <a:pt x="41962" y="102731"/>
                </a:lnTo>
                <a:lnTo>
                  <a:pt x="36776" y="102731"/>
                </a:lnTo>
                <a:cubicBezTo>
                  <a:pt x="30432" y="102731"/>
                  <a:pt x="25289" y="97587"/>
                  <a:pt x="25289" y="91244"/>
                </a:cubicBezTo>
                <a:cubicBezTo>
                  <a:pt x="25289" y="88500"/>
                  <a:pt x="26275" y="85886"/>
                  <a:pt x="28032" y="83786"/>
                </a:cubicBezTo>
                <a:lnTo>
                  <a:pt x="71838" y="32393"/>
                </a:lnTo>
                <a:moveTo>
                  <a:pt x="100770" y="191885"/>
                </a:moveTo>
                <a:lnTo>
                  <a:pt x="148647" y="191885"/>
                </a:lnTo>
                <a:lnTo>
                  <a:pt x="114614" y="148079"/>
                </a:lnTo>
                <a:cubicBezTo>
                  <a:pt x="113028" y="146022"/>
                  <a:pt x="112728" y="143193"/>
                  <a:pt x="113886" y="140836"/>
                </a:cubicBezTo>
                <a:cubicBezTo>
                  <a:pt x="115043" y="138478"/>
                  <a:pt x="117443" y="136978"/>
                  <a:pt x="120058" y="136978"/>
                </a:cubicBezTo>
                <a:lnTo>
                  <a:pt x="135360" y="136978"/>
                </a:lnTo>
                <a:lnTo>
                  <a:pt x="102013" y="100502"/>
                </a:lnTo>
                <a:cubicBezTo>
                  <a:pt x="100170" y="98487"/>
                  <a:pt x="99698" y="95616"/>
                  <a:pt x="100813" y="93130"/>
                </a:cubicBezTo>
                <a:cubicBezTo>
                  <a:pt x="101927" y="90644"/>
                  <a:pt x="104370" y="89058"/>
                  <a:pt x="107071" y="89058"/>
                </a:cubicBezTo>
                <a:lnTo>
                  <a:pt x="122930" y="89058"/>
                </a:lnTo>
                <a:lnTo>
                  <a:pt x="82296" y="41309"/>
                </a:lnTo>
                <a:lnTo>
                  <a:pt x="41619" y="89015"/>
                </a:lnTo>
                <a:lnTo>
                  <a:pt x="57479" y="89015"/>
                </a:lnTo>
                <a:cubicBezTo>
                  <a:pt x="60179" y="89015"/>
                  <a:pt x="62665" y="90601"/>
                  <a:pt x="63737" y="93087"/>
                </a:cubicBezTo>
                <a:cubicBezTo>
                  <a:pt x="64808" y="95573"/>
                  <a:pt x="64379" y="98487"/>
                  <a:pt x="62536" y="100459"/>
                </a:cubicBezTo>
                <a:lnTo>
                  <a:pt x="29275" y="137021"/>
                </a:lnTo>
                <a:lnTo>
                  <a:pt x="44577" y="137021"/>
                </a:lnTo>
                <a:cubicBezTo>
                  <a:pt x="47192" y="137021"/>
                  <a:pt x="49592" y="138521"/>
                  <a:pt x="50749" y="140878"/>
                </a:cubicBezTo>
                <a:cubicBezTo>
                  <a:pt x="51906" y="143236"/>
                  <a:pt x="51606" y="146022"/>
                  <a:pt x="50021" y="148122"/>
                </a:cubicBezTo>
                <a:lnTo>
                  <a:pt x="15945" y="191885"/>
                </a:lnTo>
                <a:lnTo>
                  <a:pt x="63822" y="191885"/>
                </a:lnTo>
                <a:lnTo>
                  <a:pt x="75438" y="191885"/>
                </a:lnTo>
                <a:lnTo>
                  <a:pt x="75438" y="116447"/>
                </a:lnTo>
                <a:cubicBezTo>
                  <a:pt x="75438" y="112675"/>
                  <a:pt x="78524" y="109589"/>
                  <a:pt x="82296" y="109589"/>
                </a:cubicBezTo>
                <a:cubicBezTo>
                  <a:pt x="86068" y="109589"/>
                  <a:pt x="89154" y="112675"/>
                  <a:pt x="89154" y="116447"/>
                </a:cubicBezTo>
                <a:lnTo>
                  <a:pt x="89154" y="191885"/>
                </a:lnTo>
                <a:lnTo>
                  <a:pt x="100770" y="191885"/>
                </a:lnTo>
                <a:moveTo>
                  <a:pt x="181523" y="32693"/>
                </a:moveTo>
                <a:cubicBezTo>
                  <a:pt x="186966" y="26093"/>
                  <a:pt x="197039" y="26007"/>
                  <a:pt x="202568" y="32522"/>
                </a:cubicBezTo>
                <a:lnTo>
                  <a:pt x="246288" y="83828"/>
                </a:lnTo>
                <a:cubicBezTo>
                  <a:pt x="248045" y="85886"/>
                  <a:pt x="249031" y="88543"/>
                  <a:pt x="249031" y="91286"/>
                </a:cubicBezTo>
                <a:cubicBezTo>
                  <a:pt x="249031" y="97630"/>
                  <a:pt x="243888" y="102774"/>
                  <a:pt x="237544" y="102774"/>
                </a:cubicBezTo>
                <a:lnTo>
                  <a:pt x="232358" y="102774"/>
                </a:lnTo>
                <a:lnTo>
                  <a:pt x="258675" y="131663"/>
                </a:lnTo>
                <a:cubicBezTo>
                  <a:pt x="260604" y="133763"/>
                  <a:pt x="261676" y="136506"/>
                  <a:pt x="261676" y="139335"/>
                </a:cubicBezTo>
                <a:cubicBezTo>
                  <a:pt x="261676" y="145636"/>
                  <a:pt x="256575" y="150737"/>
                  <a:pt x="250274" y="150737"/>
                </a:cubicBezTo>
                <a:lnTo>
                  <a:pt x="243802" y="150737"/>
                </a:lnTo>
                <a:lnTo>
                  <a:pt x="271920" y="186913"/>
                </a:lnTo>
                <a:cubicBezTo>
                  <a:pt x="273463" y="188970"/>
                  <a:pt x="274320" y="191456"/>
                  <a:pt x="274320" y="194028"/>
                </a:cubicBezTo>
                <a:cubicBezTo>
                  <a:pt x="274320" y="200414"/>
                  <a:pt x="269134" y="205601"/>
                  <a:pt x="262747" y="205601"/>
                </a:cubicBezTo>
                <a:lnTo>
                  <a:pt x="198882" y="205601"/>
                </a:lnTo>
                <a:lnTo>
                  <a:pt x="198882" y="239891"/>
                </a:lnTo>
                <a:cubicBezTo>
                  <a:pt x="198882" y="243663"/>
                  <a:pt x="195796" y="246749"/>
                  <a:pt x="192024" y="246749"/>
                </a:cubicBezTo>
                <a:cubicBezTo>
                  <a:pt x="188252" y="246749"/>
                  <a:pt x="185166" y="243663"/>
                  <a:pt x="185166" y="239891"/>
                </a:cubicBezTo>
                <a:lnTo>
                  <a:pt x="185166" y="198743"/>
                </a:lnTo>
                <a:lnTo>
                  <a:pt x="185166" y="116447"/>
                </a:lnTo>
                <a:cubicBezTo>
                  <a:pt x="185166" y="112675"/>
                  <a:pt x="188252" y="109589"/>
                  <a:pt x="192024" y="109589"/>
                </a:cubicBezTo>
                <a:cubicBezTo>
                  <a:pt x="195796" y="109589"/>
                  <a:pt x="198882" y="112675"/>
                  <a:pt x="198882" y="116447"/>
                </a:cubicBezTo>
                <a:lnTo>
                  <a:pt x="198882" y="191885"/>
                </a:lnTo>
                <a:lnTo>
                  <a:pt x="258375" y="191885"/>
                </a:lnTo>
                <a:lnTo>
                  <a:pt x="224342" y="148079"/>
                </a:lnTo>
                <a:cubicBezTo>
                  <a:pt x="222714" y="146022"/>
                  <a:pt x="222456" y="143193"/>
                  <a:pt x="223614" y="140836"/>
                </a:cubicBezTo>
                <a:cubicBezTo>
                  <a:pt x="224771" y="138478"/>
                  <a:pt x="227171" y="136978"/>
                  <a:pt x="229786" y="136978"/>
                </a:cubicBezTo>
                <a:lnTo>
                  <a:pt x="245088" y="136978"/>
                </a:lnTo>
                <a:lnTo>
                  <a:pt x="211741" y="100502"/>
                </a:lnTo>
                <a:cubicBezTo>
                  <a:pt x="209898" y="98487"/>
                  <a:pt x="209426" y="95616"/>
                  <a:pt x="210541" y="93130"/>
                </a:cubicBezTo>
                <a:cubicBezTo>
                  <a:pt x="211655" y="90644"/>
                  <a:pt x="214098" y="89058"/>
                  <a:pt x="216799" y="89058"/>
                </a:cubicBezTo>
                <a:lnTo>
                  <a:pt x="232658" y="89058"/>
                </a:lnTo>
                <a:lnTo>
                  <a:pt x="192110" y="41395"/>
                </a:lnTo>
                <a:lnTo>
                  <a:pt x="166307" y="72813"/>
                </a:lnTo>
                <a:cubicBezTo>
                  <a:pt x="163906" y="75727"/>
                  <a:pt x="159577" y="76156"/>
                  <a:pt x="156662" y="73756"/>
                </a:cubicBezTo>
                <a:cubicBezTo>
                  <a:pt x="153748" y="71355"/>
                  <a:pt x="153319" y="67026"/>
                  <a:pt x="155719" y="64112"/>
                </a:cubicBezTo>
                <a:lnTo>
                  <a:pt x="181523" y="32736"/>
                </a:lnTo>
                <a:lnTo>
                  <a:pt x="181523" y="32693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447"/>
            <a:ext cx="365760" cy="6857553"/>
          </a:xfrm>
          <a:custGeom>
            <a:avLst/>
            <a:gdLst/>
            <a:ahLst/>
            <a:cxnLst/>
            <a:rect l="l" t="t" r="r" b="b"/>
            <a:pathLst>
              <a:path w="365760" h="6857553">
                <a:moveTo>
                  <a:pt x="0" y="6857553"/>
                </a:moveTo>
                <a:lnTo>
                  <a:pt x="0" y="0"/>
                </a:lnTo>
                <a:lnTo>
                  <a:pt x="365760" y="0"/>
                </a:lnTo>
                <a:lnTo>
                  <a:pt x="365760" y="6857553"/>
                </a:lnTo>
                <a:lnTo>
                  <a:pt x="0" y="6857553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297679" y="-6164"/>
            <a:ext cx="92364" cy="1828800"/>
          </a:xfrm>
          <a:custGeom>
            <a:avLst/>
            <a:gdLst/>
            <a:ahLst/>
            <a:cxnLst/>
            <a:rect l="l" t="t" r="r" b="b"/>
            <a:pathLst>
              <a:path w="92364" h="1828800">
                <a:moveTo>
                  <a:pt x="0" y="1828800"/>
                </a:moveTo>
                <a:lnTo>
                  <a:pt x="0" y="0"/>
                </a:lnTo>
                <a:lnTo>
                  <a:pt x="92364" y="0"/>
                </a:lnTo>
                <a:lnTo>
                  <a:pt x="92364" y="1828800"/>
                </a:lnTo>
                <a:lnTo>
                  <a:pt x="0" y="1828800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4803819" y="428335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0" y="320040"/>
                </a:moveTo>
                <a:lnTo>
                  <a:pt x="0" y="0"/>
                </a:lnTo>
                <a:lnTo>
                  <a:pt x="320040" y="0"/>
                </a:lnTo>
                <a:lnTo>
                  <a:pt x="320040" y="320040"/>
                </a:lnTo>
                <a:lnTo>
                  <a:pt x="0" y="320040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03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8453072" y="212908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0" y="320040"/>
                </a:moveTo>
                <a:lnTo>
                  <a:pt x="0" y="0"/>
                </a:lnTo>
                <a:lnTo>
                  <a:pt x="320040" y="0"/>
                </a:lnTo>
                <a:lnTo>
                  <a:pt x="320040" y="320040"/>
                </a:lnTo>
                <a:lnTo>
                  <a:pt x="0" y="320040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02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803819" y="212908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0" y="320040"/>
                </a:moveTo>
                <a:lnTo>
                  <a:pt x="0" y="0"/>
                </a:lnTo>
                <a:lnTo>
                  <a:pt x="320040" y="0"/>
                </a:lnTo>
                <a:lnTo>
                  <a:pt x="320040" y="320040"/>
                </a:lnTo>
                <a:lnTo>
                  <a:pt x="0" y="320040"/>
                </a:lnTo>
              </a:path>
            </a:pathLst>
          </a:custGeom>
          <a:solidFill>
            <a:srgbClr val="FF7733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01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65759" y="0"/>
            <a:ext cx="3931920" cy="6857107"/>
          </a:xfrm>
          <a:custGeom>
            <a:avLst/>
            <a:gdLst/>
            <a:ahLst/>
            <a:cxnLst/>
            <a:rect l="l" t="t" r="r" b="b"/>
            <a:pathLst>
              <a:path w="3931920" h="6857107">
                <a:moveTo>
                  <a:pt x="0" y="6857107"/>
                </a:moveTo>
                <a:lnTo>
                  <a:pt x="0" y="0"/>
                </a:lnTo>
                <a:lnTo>
                  <a:pt x="3931920" y="0"/>
                </a:lnTo>
                <a:lnTo>
                  <a:pt x="3931920" y="6857107"/>
                </a:lnTo>
                <a:lnTo>
                  <a:pt x="0" y="6857107"/>
                </a:lnTo>
              </a:path>
            </a:pathLst>
          </a:custGeom>
          <a:blipFill>
            <a:blip r:embed="rId3"/>
            <a:srcRect l="30155" r="30155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166764" y="622133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FOOTER"/>
          <p:cNvSpPr/>
          <p:nvPr/>
        </p:nvSpPr>
        <p:spPr>
          <a:xfrm>
            <a:off x="4801935" y="6495651"/>
            <a:ext cx="6018528" cy="182880"/>
          </a:xfrm>
          <a:custGeom>
            <a:avLst/>
            <a:gdLst/>
            <a:ahLst/>
            <a:cxnLst/>
            <a:rect l="l" t="t" r="r" b="b"/>
            <a:pathLst>
              <a:path w="6018528" h="182880">
                <a:moveTo>
                  <a:pt x="0" y="182880"/>
                </a:moveTo>
                <a:lnTo>
                  <a:pt x="0" y="0"/>
                </a:lnTo>
                <a:lnTo>
                  <a:pt x="6018528" y="0"/>
                </a:lnTo>
                <a:lnTo>
                  <a:pt x="6018528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Forest Preservation: A Comprehensive Overview</a:t>
            </a:r>
            <a:endParaRPr lang="en-US" sz="1000" dirty="0"/>
          </a:p>
        </p:txBody>
      </p:sp>
      <p:sp>
        <p:nvSpPr>
          <p:cNvPr id="10" name="4_ITEM_3_CONTENT"/>
          <p:cNvSpPr/>
          <p:nvPr/>
        </p:nvSpPr>
        <p:spPr>
          <a:xfrm>
            <a:off x="4802911" y="4748194"/>
            <a:ext cx="3200398" cy="1463040"/>
          </a:xfrm>
          <a:custGeom>
            <a:avLst/>
            <a:gdLst/>
            <a:ahLst/>
            <a:cxnLst/>
            <a:rect l="l" t="t" r="r" b="b"/>
            <a:pathLst>
              <a:path w="3200398" h="1463040">
                <a:moveTo>
                  <a:pt x="0" y="1463040"/>
                </a:moveTo>
                <a:lnTo>
                  <a:pt x="0" y="0"/>
                </a:lnTo>
                <a:lnTo>
                  <a:pt x="3200398" y="0"/>
                </a:lnTo>
                <a:lnTo>
                  <a:pt x="3200398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Forests contribute over $600 billion to the global economy through timber, non-timber products, and ecosystem services.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provide livelihoods for over 1.6 billion people, particularly in rural communities.</a:t>
            </a:r>
            <a:endParaRPr lang="en-US" sz="1200" dirty="0"/>
          </a:p>
        </p:txBody>
      </p:sp>
      <p:sp>
        <p:nvSpPr>
          <p:cNvPr id="11" name="4_ITEM_3_TITLE"/>
          <p:cNvSpPr/>
          <p:nvPr/>
        </p:nvSpPr>
        <p:spPr>
          <a:xfrm>
            <a:off x="5230527" y="4270655"/>
            <a:ext cx="2772782" cy="309783"/>
          </a:xfrm>
          <a:custGeom>
            <a:avLst/>
            <a:gdLst/>
            <a:ahLst/>
            <a:cxnLst/>
            <a:rect l="l" t="t" r="r" b="b"/>
            <a:pathLst>
              <a:path w="2772782" h="309783">
                <a:moveTo>
                  <a:pt x="0" y="309783"/>
                </a:moveTo>
                <a:lnTo>
                  <a:pt x="0" y="0"/>
                </a:lnTo>
                <a:lnTo>
                  <a:pt x="2772782" y="0"/>
                </a:lnTo>
                <a:lnTo>
                  <a:pt x="2772782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Economic Resources</a:t>
            </a:r>
            <a:endParaRPr lang="en-US" sz="1400" dirty="0"/>
          </a:p>
        </p:txBody>
      </p:sp>
      <p:sp>
        <p:nvSpPr>
          <p:cNvPr id="12" name="4_ITEM_2_CONTENT"/>
          <p:cNvSpPr/>
          <p:nvPr/>
        </p:nvSpPr>
        <p:spPr>
          <a:xfrm>
            <a:off x="8453072" y="2572898"/>
            <a:ext cx="3200400" cy="1463040"/>
          </a:xfrm>
          <a:custGeom>
            <a:avLst/>
            <a:gdLst/>
            <a:ahLst/>
            <a:cxnLst/>
            <a:rect l="l" t="t" r="r" b="b"/>
            <a:pathLst>
              <a:path w="3200400" h="1463040">
                <a:moveTo>
                  <a:pt x="0" y="14630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Forests act as carbon sinks, absorbing approximately 2.6 billion metric tons of carbon dioxide annually.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help mitigate climate change by regulating temperatures and weather patterns.</a:t>
            </a:r>
            <a:endParaRPr lang="en-US" sz="1200" dirty="0"/>
          </a:p>
        </p:txBody>
      </p:sp>
      <p:sp>
        <p:nvSpPr>
          <p:cNvPr id="13" name="4_ITEM_2_TITLE"/>
          <p:cNvSpPr/>
          <p:nvPr/>
        </p:nvSpPr>
        <p:spPr>
          <a:xfrm>
            <a:off x="8889943" y="2112687"/>
            <a:ext cx="2763529" cy="309783"/>
          </a:xfrm>
          <a:custGeom>
            <a:avLst/>
            <a:gdLst/>
            <a:ahLst/>
            <a:cxnLst/>
            <a:rect l="l" t="t" r="r" b="b"/>
            <a:pathLst>
              <a:path w="2763529" h="309783">
                <a:moveTo>
                  <a:pt x="0" y="309783"/>
                </a:moveTo>
                <a:lnTo>
                  <a:pt x="0" y="0"/>
                </a:lnTo>
                <a:lnTo>
                  <a:pt x="2763529" y="0"/>
                </a:lnTo>
                <a:lnTo>
                  <a:pt x="2763529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Climate Regulation</a:t>
            </a:r>
            <a:endParaRPr lang="en-US" sz="1400" dirty="0"/>
          </a:p>
        </p:txBody>
      </p:sp>
      <p:sp>
        <p:nvSpPr>
          <p:cNvPr id="14" name="4_ITEM_1_TITLE"/>
          <p:cNvSpPr/>
          <p:nvPr/>
        </p:nvSpPr>
        <p:spPr>
          <a:xfrm>
            <a:off x="5230526" y="2116382"/>
            <a:ext cx="2772783" cy="309783"/>
          </a:xfrm>
          <a:custGeom>
            <a:avLst/>
            <a:gdLst/>
            <a:ahLst/>
            <a:cxnLst/>
            <a:rect l="l" t="t" r="r" b="b"/>
            <a:pathLst>
              <a:path w="2772783" h="309783">
                <a:moveTo>
                  <a:pt x="0" y="309783"/>
                </a:moveTo>
                <a:lnTo>
                  <a:pt x="0" y="0"/>
                </a:lnTo>
                <a:lnTo>
                  <a:pt x="2772783" y="0"/>
                </a:lnTo>
                <a:lnTo>
                  <a:pt x="2772783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Biodiversity Hotspots</a:t>
            </a:r>
            <a:endParaRPr lang="en-US" sz="1400" dirty="0"/>
          </a:p>
        </p:txBody>
      </p:sp>
      <p:sp>
        <p:nvSpPr>
          <p:cNvPr id="15" name="4_ITEM_1_CONTENT"/>
          <p:cNvSpPr/>
          <p:nvPr/>
        </p:nvSpPr>
        <p:spPr>
          <a:xfrm>
            <a:off x="4802910" y="2572898"/>
            <a:ext cx="3200400" cy="1463040"/>
          </a:xfrm>
          <a:custGeom>
            <a:avLst/>
            <a:gdLst/>
            <a:ahLst/>
            <a:cxnLst/>
            <a:rect l="l" t="t" r="r" b="b"/>
            <a:pathLst>
              <a:path w="3200400" h="1463040">
                <a:moveTo>
                  <a:pt x="0" y="14630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Forests are home to 80% of the world's terrestrial biodiversity, providing habitat for countless species.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They play a crucial role in maintaining ecological balance and supporting life on Earth.</a:t>
            </a:r>
            <a:endParaRPr lang="en-US" sz="1200" dirty="0"/>
          </a:p>
        </p:txBody>
      </p:sp>
      <p:sp>
        <p:nvSpPr>
          <p:cNvPr id="16" name="4_TITLE"/>
          <p:cNvSpPr/>
          <p:nvPr/>
        </p:nvSpPr>
        <p:spPr>
          <a:xfrm>
            <a:off x="4787181" y="447"/>
            <a:ext cx="6866291" cy="1828353"/>
          </a:xfrm>
          <a:custGeom>
            <a:avLst/>
            <a:gdLst/>
            <a:ahLst/>
            <a:cxnLst/>
            <a:rect l="l" t="t" r="r" b="b"/>
            <a:pathLst>
              <a:path w="6866291" h="1828353">
                <a:moveTo>
                  <a:pt x="0" y="1828353"/>
                </a:moveTo>
                <a:lnTo>
                  <a:pt x="0" y="0"/>
                </a:lnTo>
                <a:lnTo>
                  <a:pt x="6866291" y="0"/>
                </a:lnTo>
                <a:lnTo>
                  <a:pt x="6866291" y="1828353"/>
                </a:lnTo>
                <a:lnTo>
                  <a:pt x="0" y="1828353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1A6847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Importance of Forests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4793675" y="-616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26729" y="2673341"/>
            <a:ext cx="2468880" cy="463296"/>
          </a:xfrm>
          <a:custGeom>
            <a:avLst/>
            <a:gdLst/>
            <a:ahLst/>
            <a:cxnLst/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</a:path>
            </a:pathLst>
          </a:custGeom>
          <a:solidFill>
            <a:srgbClr val="C2F0DC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196391" y="2673341"/>
            <a:ext cx="2468880" cy="463296"/>
          </a:xfrm>
          <a:custGeom>
            <a:avLst/>
            <a:gdLst/>
            <a:ahLst/>
            <a:cxnLst/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</a:path>
            </a:pathLst>
          </a:custGeom>
          <a:solidFill>
            <a:srgbClr val="C2F0DC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866053" y="2673341"/>
            <a:ext cx="2468880" cy="463296"/>
          </a:xfrm>
          <a:custGeom>
            <a:avLst/>
            <a:gdLst/>
            <a:ahLst/>
            <a:cxnLst/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</a:path>
            </a:pathLst>
          </a:custGeom>
          <a:solidFill>
            <a:srgbClr val="C2F0DC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55573" y="2673341"/>
            <a:ext cx="2468880" cy="463296"/>
          </a:xfrm>
          <a:custGeom>
            <a:avLst/>
            <a:gdLst/>
            <a:ahLst/>
            <a:cxnLst/>
            <a:rect l="l" t="t" r="r" b="b"/>
            <a:pathLst>
              <a:path w="2468880" h="463296">
                <a:moveTo>
                  <a:pt x="231648" y="0"/>
                </a:moveTo>
                <a:lnTo>
                  <a:pt x="231648" y="115824"/>
                </a:lnTo>
                <a:lnTo>
                  <a:pt x="2237232" y="115824"/>
                </a:lnTo>
                <a:lnTo>
                  <a:pt x="2237232" y="0"/>
                </a:lnTo>
                <a:lnTo>
                  <a:pt x="2468880" y="231648"/>
                </a:lnTo>
                <a:lnTo>
                  <a:pt x="2237232" y="463296"/>
                </a:lnTo>
                <a:lnTo>
                  <a:pt x="2237232" y="347472"/>
                </a:lnTo>
                <a:lnTo>
                  <a:pt x="231648" y="347472"/>
                </a:lnTo>
                <a:lnTo>
                  <a:pt x="231648" y="463296"/>
                </a:lnTo>
                <a:lnTo>
                  <a:pt x="0" y="231648"/>
                </a:lnTo>
                <a:lnTo>
                  <a:pt x="231648" y="0"/>
                </a:lnTo>
              </a:path>
            </a:pathLst>
          </a:custGeom>
          <a:solidFill>
            <a:srgbClr val="C2F0DC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632740" y="2447789"/>
            <a:ext cx="914516" cy="914400"/>
          </a:xfrm>
          <a:custGeom>
            <a:avLst/>
            <a:gdLst/>
            <a:ahLst/>
            <a:cxnLst/>
            <a:rect l="l" t="t" r="r" b="b"/>
            <a:pathLst>
              <a:path w="914516" h="914400">
                <a:moveTo>
                  <a:pt x="914516" y="457200"/>
                </a:moveTo>
                <a:cubicBezTo>
                  <a:pt x="914516" y="709705"/>
                  <a:pt x="709795" y="914400"/>
                  <a:pt x="457258" y="914400"/>
                </a:cubicBezTo>
                <a:cubicBezTo>
                  <a:pt x="204721" y="914400"/>
                  <a:pt x="0" y="709705"/>
                  <a:pt x="0" y="457200"/>
                </a:cubicBezTo>
                <a:cubicBezTo>
                  <a:pt x="0" y="204695"/>
                  <a:pt x="204721" y="0"/>
                  <a:pt x="457258" y="0"/>
                </a:cubicBezTo>
                <a:cubicBezTo>
                  <a:pt x="709795" y="0"/>
                  <a:pt x="914516" y="204695"/>
                  <a:pt x="914516" y="457200"/>
                </a:cubicBez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307781" y="24477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969746" y="2447789"/>
            <a:ext cx="914516" cy="914400"/>
          </a:xfrm>
          <a:custGeom>
            <a:avLst/>
            <a:gdLst/>
            <a:ahLst/>
            <a:cxnLst/>
            <a:rect l="l" t="t" r="r" b="b"/>
            <a:pathLst>
              <a:path w="914516" h="914400">
                <a:moveTo>
                  <a:pt x="914516" y="457200"/>
                </a:moveTo>
                <a:cubicBezTo>
                  <a:pt x="914516" y="709705"/>
                  <a:pt x="709795" y="914400"/>
                  <a:pt x="457258" y="914400"/>
                </a:cubicBezTo>
                <a:cubicBezTo>
                  <a:pt x="204721" y="914400"/>
                  <a:pt x="0" y="709705"/>
                  <a:pt x="0" y="457200"/>
                </a:cubicBezTo>
                <a:cubicBezTo>
                  <a:pt x="0" y="204695"/>
                  <a:pt x="204721" y="0"/>
                  <a:pt x="457258" y="0"/>
                </a:cubicBezTo>
                <a:cubicBezTo>
                  <a:pt x="709795" y="0"/>
                  <a:pt x="914516" y="204695"/>
                  <a:pt x="914516" y="457200"/>
                </a:cubicBez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0" y="447"/>
            <a:ext cx="365760" cy="6857553"/>
          </a:xfrm>
          <a:custGeom>
            <a:avLst/>
            <a:gdLst/>
            <a:ahLst/>
            <a:cxnLst/>
            <a:rect l="l" t="t" r="r" b="b"/>
            <a:pathLst>
              <a:path w="365760" h="6857553">
                <a:moveTo>
                  <a:pt x="0" y="6857553"/>
                </a:moveTo>
                <a:lnTo>
                  <a:pt x="0" y="0"/>
                </a:lnTo>
                <a:lnTo>
                  <a:pt x="365760" y="0"/>
                </a:lnTo>
                <a:lnTo>
                  <a:pt x="365760" y="6857553"/>
                </a:lnTo>
                <a:lnTo>
                  <a:pt x="0" y="6857553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FOOTER"/>
          <p:cNvSpPr/>
          <p:nvPr/>
        </p:nvSpPr>
        <p:spPr>
          <a:xfrm>
            <a:off x="860897" y="6495651"/>
            <a:ext cx="6018528" cy="182880"/>
          </a:xfrm>
          <a:custGeom>
            <a:avLst/>
            <a:gdLst/>
            <a:ahLst/>
            <a:cxnLst/>
            <a:rect l="l" t="t" r="r" b="b"/>
            <a:pathLst>
              <a:path w="6018528" h="182880">
                <a:moveTo>
                  <a:pt x="0" y="182880"/>
                </a:moveTo>
                <a:lnTo>
                  <a:pt x="0" y="0"/>
                </a:lnTo>
                <a:lnTo>
                  <a:pt x="6018528" y="0"/>
                </a:lnTo>
                <a:lnTo>
                  <a:pt x="6018528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Forest Preservation: A Comprehensive Overview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1826240" y="447"/>
            <a:ext cx="365760" cy="6857553"/>
          </a:xfrm>
          <a:custGeom>
            <a:avLst/>
            <a:gdLst/>
            <a:ahLst/>
            <a:cxnLst/>
            <a:rect l="l" t="t" r="r" b="b"/>
            <a:pathLst>
              <a:path w="365760" h="6857553">
                <a:moveTo>
                  <a:pt x="0" y="6857553"/>
                </a:moveTo>
                <a:lnTo>
                  <a:pt x="0" y="0"/>
                </a:lnTo>
                <a:lnTo>
                  <a:pt x="365760" y="0"/>
                </a:lnTo>
                <a:lnTo>
                  <a:pt x="365760" y="6857553"/>
                </a:lnTo>
                <a:lnTo>
                  <a:pt x="0" y="6857553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1166764" y="622133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638220" y="2447789"/>
            <a:ext cx="914516" cy="914400"/>
          </a:xfrm>
          <a:custGeom>
            <a:avLst/>
            <a:gdLst/>
            <a:ahLst/>
            <a:cxnLst/>
            <a:rect l="l" t="t" r="r" b="b"/>
            <a:pathLst>
              <a:path w="914516" h="914400">
                <a:moveTo>
                  <a:pt x="914516" y="457200"/>
                </a:moveTo>
                <a:cubicBezTo>
                  <a:pt x="914516" y="709705"/>
                  <a:pt x="709795" y="914400"/>
                  <a:pt x="457258" y="914400"/>
                </a:cubicBezTo>
                <a:cubicBezTo>
                  <a:pt x="204721" y="914400"/>
                  <a:pt x="0" y="709705"/>
                  <a:pt x="0" y="457200"/>
                </a:cubicBezTo>
                <a:cubicBezTo>
                  <a:pt x="0" y="204695"/>
                  <a:pt x="204721" y="0"/>
                  <a:pt x="457258" y="0"/>
                </a:cubicBezTo>
                <a:cubicBezTo>
                  <a:pt x="709795" y="0"/>
                  <a:pt x="914516" y="204695"/>
                  <a:pt x="914516" y="457200"/>
                </a:cubicBez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699300" y="2720323"/>
            <a:ext cx="781396" cy="369332"/>
          </a:xfrm>
          <a:custGeom>
            <a:avLst/>
            <a:gdLst/>
            <a:ahLst/>
            <a:cxnLst/>
            <a:rect l="l" t="t" r="r" b="b"/>
            <a:pathLst>
              <a:path w="781396" h="369332">
                <a:moveTo>
                  <a:pt x="0" y="369332"/>
                </a:moveTo>
                <a:lnTo>
                  <a:pt x="0" y="0"/>
                </a:lnTo>
                <a:lnTo>
                  <a:pt x="781396" y="0"/>
                </a:lnTo>
                <a:lnTo>
                  <a:pt x="781396" y="369332"/>
                </a:lnTo>
                <a:lnTo>
                  <a:pt x="0" y="369332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374283" y="2720323"/>
            <a:ext cx="781396" cy="369332"/>
          </a:xfrm>
          <a:custGeom>
            <a:avLst/>
            <a:gdLst/>
            <a:ahLst/>
            <a:cxnLst/>
            <a:rect l="l" t="t" r="r" b="b"/>
            <a:pathLst>
              <a:path w="781396" h="369332">
                <a:moveTo>
                  <a:pt x="0" y="369332"/>
                </a:moveTo>
                <a:lnTo>
                  <a:pt x="0" y="0"/>
                </a:lnTo>
                <a:lnTo>
                  <a:pt x="781396" y="0"/>
                </a:lnTo>
                <a:lnTo>
                  <a:pt x="781396" y="369332"/>
                </a:lnTo>
                <a:lnTo>
                  <a:pt x="0" y="369332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7036306" y="2720323"/>
            <a:ext cx="781396" cy="369332"/>
          </a:xfrm>
          <a:custGeom>
            <a:avLst/>
            <a:gdLst/>
            <a:ahLst/>
            <a:cxnLst/>
            <a:rect l="l" t="t" r="r" b="b"/>
            <a:pathLst>
              <a:path w="781396" h="369332">
                <a:moveTo>
                  <a:pt x="0" y="369332"/>
                </a:moveTo>
                <a:lnTo>
                  <a:pt x="0" y="0"/>
                </a:lnTo>
                <a:lnTo>
                  <a:pt x="781396" y="0"/>
                </a:lnTo>
                <a:lnTo>
                  <a:pt x="781396" y="369332"/>
                </a:lnTo>
                <a:lnTo>
                  <a:pt x="0" y="369332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9704780" y="2720323"/>
            <a:ext cx="781396" cy="369332"/>
          </a:xfrm>
          <a:custGeom>
            <a:avLst/>
            <a:gdLst/>
            <a:ahLst/>
            <a:cxnLst/>
            <a:rect l="l" t="t" r="r" b="b"/>
            <a:pathLst>
              <a:path w="781396" h="369332">
                <a:moveTo>
                  <a:pt x="0" y="369332"/>
                </a:moveTo>
                <a:lnTo>
                  <a:pt x="0" y="0"/>
                </a:lnTo>
                <a:lnTo>
                  <a:pt x="781396" y="0"/>
                </a:lnTo>
                <a:lnTo>
                  <a:pt x="781396" y="369332"/>
                </a:lnTo>
                <a:lnTo>
                  <a:pt x="0" y="369332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04</a:t>
            </a:r>
            <a:endParaRPr lang="en-US" sz="1800" dirty="0"/>
          </a:p>
        </p:txBody>
      </p:sp>
      <p:sp>
        <p:nvSpPr>
          <p:cNvPr id="18" name="5_ITEM_4_CONTENT"/>
          <p:cNvSpPr/>
          <p:nvPr/>
        </p:nvSpPr>
        <p:spPr>
          <a:xfrm>
            <a:off x="8861053" y="4091118"/>
            <a:ext cx="2468880" cy="1336601"/>
          </a:xfrm>
          <a:custGeom>
            <a:avLst/>
            <a:gdLst/>
            <a:ahLst/>
            <a:cxnLst/>
            <a:rect l="l" t="t" r="r" b="b"/>
            <a:pathLst>
              <a:path w="2468880" h="1336601">
                <a:moveTo>
                  <a:pt x="0" y="1336601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7273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Non-native species can disrupt local ecosystems, outcompeting native flora and fauna, and leading to significant ecological imbalances that threaten forest health.</a:t>
            </a:r>
            <a:endParaRPr lang="en-US" sz="1100" dirty="0"/>
          </a:p>
        </p:txBody>
      </p:sp>
      <p:sp>
        <p:nvSpPr>
          <p:cNvPr id="19" name="5_ITEM_4_TITLE"/>
          <p:cNvSpPr/>
          <p:nvPr/>
        </p:nvSpPr>
        <p:spPr>
          <a:xfrm>
            <a:off x="8861053" y="3563832"/>
            <a:ext cx="2468880" cy="411653"/>
          </a:xfrm>
          <a:custGeom>
            <a:avLst/>
            <a:gdLst/>
            <a:ahLst/>
            <a:cxnLst/>
            <a:rect l="l" t="t" r="r" b="b"/>
            <a:pathLst>
              <a:path w="2468880" h="411653">
                <a:moveTo>
                  <a:pt x="0" y="41165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Invasive Species</a:t>
            </a:r>
            <a:endParaRPr lang="en-US" sz="1300" dirty="0"/>
          </a:p>
        </p:txBody>
      </p:sp>
      <p:sp>
        <p:nvSpPr>
          <p:cNvPr id="20" name="5_ITEM_3_CONTENT"/>
          <p:cNvSpPr/>
          <p:nvPr/>
        </p:nvSpPr>
        <p:spPr>
          <a:xfrm>
            <a:off x="6196391" y="4091118"/>
            <a:ext cx="2468880" cy="1336601"/>
          </a:xfrm>
          <a:custGeom>
            <a:avLst/>
            <a:gdLst/>
            <a:ahLst/>
            <a:cxnLst/>
            <a:rect l="l" t="t" r="r" b="b"/>
            <a:pathLst>
              <a:path w="2468880" h="1336601">
                <a:moveTo>
                  <a:pt x="0" y="1336601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7273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It is estimated that illegal logging accounts for 15-30% of global timber production, undermining sustainable forest management and contributing to economic losses.</a:t>
            </a:r>
            <a:endParaRPr lang="en-US" sz="1100" dirty="0"/>
          </a:p>
        </p:txBody>
      </p:sp>
      <p:sp>
        <p:nvSpPr>
          <p:cNvPr id="21" name="5_ITEM_3_TITLE"/>
          <p:cNvSpPr/>
          <p:nvPr/>
        </p:nvSpPr>
        <p:spPr>
          <a:xfrm>
            <a:off x="6196391" y="3563832"/>
            <a:ext cx="2468880" cy="411653"/>
          </a:xfrm>
          <a:custGeom>
            <a:avLst/>
            <a:gdLst/>
            <a:ahLst/>
            <a:cxnLst/>
            <a:rect l="l" t="t" r="r" b="b"/>
            <a:pathLst>
              <a:path w="2468880" h="411653">
                <a:moveTo>
                  <a:pt x="0" y="41165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Illegal Logging</a:t>
            </a:r>
            <a:endParaRPr lang="en-US" sz="1300" dirty="0"/>
          </a:p>
        </p:txBody>
      </p:sp>
      <p:sp>
        <p:nvSpPr>
          <p:cNvPr id="22" name="5_ITEM_2_CONTENT"/>
          <p:cNvSpPr/>
          <p:nvPr/>
        </p:nvSpPr>
        <p:spPr>
          <a:xfrm>
            <a:off x="3526729" y="4091118"/>
            <a:ext cx="2468880" cy="1336601"/>
          </a:xfrm>
          <a:custGeom>
            <a:avLst/>
            <a:gdLst/>
            <a:ahLst/>
            <a:cxnLst/>
            <a:rect l="l" t="t" r="r" b="b"/>
            <a:pathLst>
              <a:path w="2468880" h="1336601">
                <a:moveTo>
                  <a:pt x="0" y="1336601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7273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Rising temperatures and changing precipitation patterns increase the vulnerability of forests to pests, diseases, and wildfires, further exacerbating forest degradation.</a:t>
            </a:r>
            <a:endParaRPr lang="en-US" sz="1100" dirty="0"/>
          </a:p>
        </p:txBody>
      </p:sp>
      <p:sp>
        <p:nvSpPr>
          <p:cNvPr id="23" name="5_ITEM_2_TITLE"/>
          <p:cNvSpPr/>
          <p:nvPr/>
        </p:nvSpPr>
        <p:spPr>
          <a:xfrm>
            <a:off x="3526729" y="3563832"/>
            <a:ext cx="2468880" cy="411653"/>
          </a:xfrm>
          <a:custGeom>
            <a:avLst/>
            <a:gdLst/>
            <a:ahLst/>
            <a:cxnLst/>
            <a:rect l="l" t="t" r="r" b="b"/>
            <a:pathLst>
              <a:path w="2468880" h="411653">
                <a:moveTo>
                  <a:pt x="0" y="41165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Climate Change</a:t>
            </a:r>
            <a:endParaRPr lang="en-US" sz="1300" dirty="0"/>
          </a:p>
        </p:txBody>
      </p:sp>
      <p:sp>
        <p:nvSpPr>
          <p:cNvPr id="24" name="5_ITEM_1_CONTENT"/>
          <p:cNvSpPr/>
          <p:nvPr/>
        </p:nvSpPr>
        <p:spPr>
          <a:xfrm>
            <a:off x="855573" y="4091118"/>
            <a:ext cx="2468880" cy="1336601"/>
          </a:xfrm>
          <a:custGeom>
            <a:avLst/>
            <a:gdLst/>
            <a:ahLst/>
            <a:cxnLst/>
            <a:rect l="l" t="t" r="r" b="b"/>
            <a:pathLst>
              <a:path w="2468880" h="1336601">
                <a:moveTo>
                  <a:pt x="0" y="1336601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7273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Approximately 10 million hectares of forest are lost each year due to logging, agriculture, and urban expansion, leading to habitat destruction and biodiversity loss.</a:t>
            </a:r>
            <a:endParaRPr lang="en-US" sz="1100" dirty="0"/>
          </a:p>
        </p:txBody>
      </p:sp>
      <p:sp>
        <p:nvSpPr>
          <p:cNvPr id="25" name="5_ITEM_1_TITLE"/>
          <p:cNvSpPr/>
          <p:nvPr/>
        </p:nvSpPr>
        <p:spPr>
          <a:xfrm>
            <a:off x="855573" y="3563832"/>
            <a:ext cx="2468880" cy="411653"/>
          </a:xfrm>
          <a:custGeom>
            <a:avLst/>
            <a:gdLst/>
            <a:ahLst/>
            <a:cxnLst/>
            <a:rect l="l" t="t" r="r" b="b"/>
            <a:pathLst>
              <a:path w="2468880" h="411653">
                <a:moveTo>
                  <a:pt x="0" y="41165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Deforestation</a:t>
            </a:r>
            <a:endParaRPr lang="en-US" sz="1300" dirty="0"/>
          </a:p>
        </p:txBody>
      </p:sp>
      <p:sp>
        <p:nvSpPr>
          <p:cNvPr id="26" name="5_TITLE"/>
          <p:cNvSpPr/>
          <p:nvPr/>
        </p:nvSpPr>
        <p:spPr>
          <a:xfrm>
            <a:off x="855573" y="447"/>
            <a:ext cx="10474360" cy="1828353"/>
          </a:xfrm>
          <a:custGeom>
            <a:avLst/>
            <a:gdLst/>
            <a:ahLst/>
            <a:cxnLst/>
            <a:rect l="l" t="t" r="r" b="b"/>
            <a:pathLst>
              <a:path w="10474360" h="1828353">
                <a:moveTo>
                  <a:pt x="0" y="1828353"/>
                </a:moveTo>
                <a:lnTo>
                  <a:pt x="0" y="0"/>
                </a:lnTo>
                <a:lnTo>
                  <a:pt x="10474360" y="0"/>
                </a:lnTo>
                <a:lnTo>
                  <a:pt x="10474360" y="1828353"/>
                </a:lnTo>
                <a:lnTo>
                  <a:pt x="0" y="1828353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1A6847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Major Threats to Forests</a:t>
            </a:r>
            <a:endParaRPr lang="en-US" sz="3200" dirty="0"/>
          </a:p>
        </p:txBody>
      </p:sp>
      <p:sp>
        <p:nvSpPr>
          <p:cNvPr id="27" name="Text 25"/>
          <p:cNvSpPr/>
          <p:nvPr/>
        </p:nvSpPr>
        <p:spPr>
          <a:xfrm>
            <a:off x="852637" y="-616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447"/>
            <a:ext cx="365760" cy="6857553"/>
          </a:xfrm>
          <a:custGeom>
            <a:avLst/>
            <a:gdLst/>
            <a:ahLst/>
            <a:cxnLst/>
            <a:rect l="l" t="t" r="r" b="b"/>
            <a:pathLst>
              <a:path w="365760" h="6857553">
                <a:moveTo>
                  <a:pt x="0" y="6857553"/>
                </a:moveTo>
                <a:lnTo>
                  <a:pt x="0" y="0"/>
                </a:lnTo>
                <a:lnTo>
                  <a:pt x="365760" y="0"/>
                </a:lnTo>
                <a:lnTo>
                  <a:pt x="365760" y="6857553"/>
                </a:lnTo>
                <a:lnTo>
                  <a:pt x="0" y="6857553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826240" y="447"/>
            <a:ext cx="365760" cy="6857553"/>
          </a:xfrm>
          <a:custGeom>
            <a:avLst/>
            <a:gdLst/>
            <a:ahLst/>
            <a:cxnLst/>
            <a:rect l="l" t="t" r="r" b="b"/>
            <a:pathLst>
              <a:path w="365760" h="6857553">
                <a:moveTo>
                  <a:pt x="0" y="6857553"/>
                </a:moveTo>
                <a:lnTo>
                  <a:pt x="0" y="0"/>
                </a:lnTo>
                <a:lnTo>
                  <a:pt x="365760" y="0"/>
                </a:lnTo>
                <a:lnTo>
                  <a:pt x="365760" y="6857553"/>
                </a:lnTo>
                <a:lnTo>
                  <a:pt x="0" y="6857553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34099" y="4325885"/>
            <a:ext cx="4206240" cy="822960"/>
          </a:xfrm>
          <a:custGeom>
            <a:avLst/>
            <a:gdLst/>
            <a:ahLst/>
            <a:cxnLst/>
            <a:rect l="l" t="t" r="r" b="b"/>
            <a:pathLst>
              <a:path w="4206240" h="822960">
                <a:moveTo>
                  <a:pt x="0" y="822960"/>
                </a:moveTo>
                <a:lnTo>
                  <a:pt x="0" y="0"/>
                </a:lnTo>
                <a:lnTo>
                  <a:pt x="4206240" y="0"/>
                </a:lnTo>
                <a:lnTo>
                  <a:pt x="4206240" y="822960"/>
                </a:lnTo>
                <a:lnTo>
                  <a:pt x="0" y="822960"/>
                </a:lnTo>
              </a:path>
            </a:pathLst>
          </a:custGeom>
          <a:solidFill>
            <a:srgbClr val="134E35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34099" y="2678247"/>
            <a:ext cx="2926080" cy="822960"/>
          </a:xfrm>
          <a:custGeom>
            <a:avLst/>
            <a:gdLst/>
            <a:ahLst/>
            <a:cxnLst/>
            <a:rect l="l" t="t" r="r" b="b"/>
            <a:pathLst>
              <a:path w="2926080" h="822960">
                <a:moveTo>
                  <a:pt x="0" y="822960"/>
                </a:moveTo>
                <a:lnTo>
                  <a:pt x="0" y="0"/>
                </a:lnTo>
                <a:lnTo>
                  <a:pt x="2926080" y="0"/>
                </a:lnTo>
                <a:lnTo>
                  <a:pt x="2926080" y="822960"/>
                </a:lnTo>
                <a:lnTo>
                  <a:pt x="0" y="822960"/>
                </a:lnTo>
              </a:path>
            </a:pathLst>
          </a:custGeom>
          <a:solidFill>
            <a:srgbClr val="84E2B9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34099" y="3502066"/>
            <a:ext cx="3566160" cy="822960"/>
          </a:xfrm>
          <a:custGeom>
            <a:avLst/>
            <a:gdLst/>
            <a:ahLst/>
            <a:cxnLst/>
            <a:rect l="l" t="t" r="r" b="b"/>
            <a:pathLst>
              <a:path w="3566160" h="822960">
                <a:moveTo>
                  <a:pt x="0" y="822960"/>
                </a:moveTo>
                <a:lnTo>
                  <a:pt x="0" y="0"/>
                </a:lnTo>
                <a:lnTo>
                  <a:pt x="3566160" y="0"/>
                </a:lnTo>
                <a:lnTo>
                  <a:pt x="3566160" y="822960"/>
                </a:lnTo>
                <a:lnTo>
                  <a:pt x="0" y="822960"/>
                </a:lnTo>
              </a:path>
            </a:pathLst>
          </a:custGeom>
          <a:solidFill>
            <a:srgbClr val="4AD099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34099" y="5142085"/>
            <a:ext cx="4846320" cy="822960"/>
          </a:xfrm>
          <a:custGeom>
            <a:avLst/>
            <a:gdLst/>
            <a:ahLst/>
            <a:cxnLst/>
            <a:rect l="l" t="t" r="r" b="b"/>
            <a:pathLst>
              <a:path w="4846320" h="822960">
                <a:moveTo>
                  <a:pt x="0" y="822960"/>
                </a:moveTo>
                <a:lnTo>
                  <a:pt x="0" y="0"/>
                </a:lnTo>
                <a:lnTo>
                  <a:pt x="4846320" y="0"/>
                </a:lnTo>
                <a:lnTo>
                  <a:pt x="4846320" y="822960"/>
                </a:lnTo>
                <a:lnTo>
                  <a:pt x="0" y="822960"/>
                </a:lnTo>
              </a:path>
            </a:pathLst>
          </a:custGeom>
          <a:solidFill>
            <a:srgbClr val="0D3423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34099" y="1864156"/>
            <a:ext cx="2286000" cy="822960"/>
          </a:xfrm>
          <a:custGeom>
            <a:avLst/>
            <a:gdLst/>
            <a:ahLst/>
            <a:cxnLst/>
            <a:rect l="l" t="t" r="r" b="b"/>
            <a:pathLst>
              <a:path w="2286000" h="822960">
                <a:moveTo>
                  <a:pt x="0" y="822960"/>
                </a:moveTo>
                <a:lnTo>
                  <a:pt x="0" y="0"/>
                </a:lnTo>
                <a:lnTo>
                  <a:pt x="2286000" y="0"/>
                </a:lnTo>
                <a:lnTo>
                  <a:pt x="2286000" y="822960"/>
                </a:lnTo>
                <a:lnTo>
                  <a:pt x="0" y="822960"/>
                </a:lnTo>
              </a:path>
            </a:pathLst>
          </a:custGeom>
          <a:solidFill>
            <a:srgbClr val="C2F0D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0872733" y="622133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FOOTER"/>
          <p:cNvSpPr/>
          <p:nvPr/>
        </p:nvSpPr>
        <p:spPr>
          <a:xfrm>
            <a:off x="855573" y="6495651"/>
            <a:ext cx="6018528" cy="182880"/>
          </a:xfrm>
          <a:custGeom>
            <a:avLst/>
            <a:gdLst/>
            <a:ahLst/>
            <a:cxnLst/>
            <a:rect l="l" t="t" r="r" b="b"/>
            <a:pathLst>
              <a:path w="6018528" h="182880">
                <a:moveTo>
                  <a:pt x="0" y="182880"/>
                </a:moveTo>
                <a:lnTo>
                  <a:pt x="0" y="0"/>
                </a:lnTo>
                <a:lnTo>
                  <a:pt x="6018528" y="0"/>
                </a:lnTo>
                <a:lnTo>
                  <a:pt x="6018528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Forest Preservation: A Comprehensive Overview</a:t>
            </a:r>
            <a:endParaRPr lang="en-US" sz="1000" dirty="0"/>
          </a:p>
        </p:txBody>
      </p:sp>
      <p:sp>
        <p:nvSpPr>
          <p:cNvPr id="11" name="6_TITLE"/>
          <p:cNvSpPr/>
          <p:nvPr/>
        </p:nvSpPr>
        <p:spPr>
          <a:xfrm>
            <a:off x="855572" y="447"/>
            <a:ext cx="10483791" cy="1477371"/>
          </a:xfrm>
          <a:custGeom>
            <a:avLst/>
            <a:gdLst/>
            <a:ahLst/>
            <a:cxnLst/>
            <a:rect l="l" t="t" r="r" b="b"/>
            <a:pathLst>
              <a:path w="10483791" h="1477371">
                <a:moveTo>
                  <a:pt x="0" y="1477371"/>
                </a:moveTo>
                <a:lnTo>
                  <a:pt x="0" y="0"/>
                </a:lnTo>
                <a:lnTo>
                  <a:pt x="10483791" y="0"/>
                </a:lnTo>
                <a:lnTo>
                  <a:pt x="10483791" y="1477371"/>
                </a:lnTo>
                <a:lnTo>
                  <a:pt x="0" y="1477371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1A6847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Conservation Strategies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852637" y="-616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A684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600" dirty="0"/>
          </a:p>
        </p:txBody>
      </p:sp>
      <p:sp>
        <p:nvSpPr>
          <p:cNvPr id="13" name="6_STEP_5"/>
          <p:cNvSpPr/>
          <p:nvPr/>
        </p:nvSpPr>
        <p:spPr>
          <a:xfrm>
            <a:off x="5994576" y="5297589"/>
            <a:ext cx="5303520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Research and Monitoring Efforts</a:t>
            </a:r>
            <a:endParaRPr lang="en-US" sz="1300" dirty="0"/>
          </a:p>
        </p:txBody>
      </p:sp>
      <p:sp>
        <p:nvSpPr>
          <p:cNvPr id="14" name="6_STEP_4"/>
          <p:cNvSpPr/>
          <p:nvPr/>
        </p:nvSpPr>
        <p:spPr>
          <a:xfrm>
            <a:off x="5354496" y="4473559"/>
            <a:ext cx="5303520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Legislation and Policy Advocacy</a:t>
            </a:r>
            <a:endParaRPr lang="en-US" sz="1300" dirty="0"/>
          </a:p>
        </p:txBody>
      </p:sp>
      <p:sp>
        <p:nvSpPr>
          <p:cNvPr id="15" name="6_STEP_3"/>
          <p:cNvSpPr/>
          <p:nvPr/>
        </p:nvSpPr>
        <p:spPr>
          <a:xfrm>
            <a:off x="4714416" y="3653829"/>
            <a:ext cx="5303520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Community Engagement Programs</a:t>
            </a:r>
            <a:endParaRPr lang="en-US" sz="1300" dirty="0"/>
          </a:p>
        </p:txBody>
      </p:sp>
      <p:sp>
        <p:nvSpPr>
          <p:cNvPr id="16" name="6_STEP_2"/>
          <p:cNvSpPr/>
          <p:nvPr/>
        </p:nvSpPr>
        <p:spPr>
          <a:xfrm>
            <a:off x="4074336" y="2839506"/>
            <a:ext cx="5303520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Habitat Restoration Initiatives</a:t>
            </a:r>
            <a:endParaRPr lang="en-US" sz="1300" dirty="0"/>
          </a:p>
        </p:txBody>
      </p:sp>
      <p:sp>
        <p:nvSpPr>
          <p:cNvPr id="17" name="6_STEP_1"/>
          <p:cNvSpPr/>
          <p:nvPr/>
        </p:nvSpPr>
        <p:spPr>
          <a:xfrm>
            <a:off x="3424096" y="2004380"/>
            <a:ext cx="5303520" cy="548640"/>
          </a:xfrm>
          <a:custGeom>
            <a:avLst/>
            <a:gdLst/>
            <a:ahLst/>
            <a:cxnLst/>
            <a:rect l="l" t="t" r="r" b="b"/>
            <a:pathLst>
              <a:path w="5303520" h="548640">
                <a:moveTo>
                  <a:pt x="0" y="54864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Sustainable Forest Management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461</Words>
  <Application>Microsoft Macintosh PowerPoint</Application>
  <PresentationFormat>Widescreen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Figtree</vt:lpstr>
      <vt:lpstr>Outfit</vt:lpstr>
      <vt:lpstr>Outfit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Mike van Egmond</cp:lastModifiedBy>
  <cp:revision>2</cp:revision>
  <dcterms:created xsi:type="dcterms:W3CDTF">2025-01-11T12:26:57Z</dcterms:created>
  <dcterms:modified xsi:type="dcterms:W3CDTF">2025-01-11T13:59:43Z</dcterms:modified>
</cp:coreProperties>
</file>