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94ebeacd3fe3541cac310afce4ddbc7b2d70fdd5.jp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44f829427ad317d1c9971d53824a9844686ae5a7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44f829427ad317d1c9971d53824a9844686ae5a7.png"/><Relationship Id="rId2" Type="http://schemas.openxmlformats.org/officeDocument/2006/relationships/image" Target="../media/90fc3d2478c99d084280447ce3c4fd201c642be2.jp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0"/>
                </a:lnTo>
                <a:lnTo>
                  <a:pt x="12192000" y="685800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</a:path>
            </a:pathLst>
          </a:custGeom>
          <a:blipFill>
            <a:blip r:embed="rId1"/>
            <a:srcRect/>
            <a:stretch>
              <a:fillRect l="0" r="0" t="-9097" b="-9097"/>
            </a:stretch>
          </a:blip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>
              <a:alpha val="5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731519" y="5473446"/>
            <a:ext cx="10728960" cy="9525"/>
          </a:xfrm>
          <a:prstGeom prst="rect">
            <a:avLst/>
          </a:prstGeom>
          <a:solidFill>
            <a:srgbClr val="FFFFFF">
              <a:alpha val="5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731520" y="1723241"/>
            <a:ext cx="10728960" cy="3529224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4800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Sustainable Coffee Shop Business Plan</a:t>
            </a:r>
            <a:endParaRPr lang="en-US" sz="4800" dirty="0"/>
          </a:p>
        </p:txBody>
      </p:sp>
      <p:sp>
        <p:nvSpPr>
          <p:cNvPr id="8" name="Text 6"/>
          <p:cNvSpPr/>
          <p:nvPr/>
        </p:nvSpPr>
        <p:spPr>
          <a:xfrm>
            <a:off x="731520" y="395836"/>
            <a:ext cx="1097280" cy="10972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>
            <a:off x="731520" y="5712716"/>
            <a:ext cx="10728960" cy="82333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1600" dirty="0">
                <a:solidFill>
                  <a:srgbClr val="FFFFFF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Market Opportunity, Strategy, Financials, and Risk Assessment for a Premium Eco-Friendly Coffee Experience</a:t>
            </a:r>
            <a:endParaRPr 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0" y="0"/>
            <a:ext cx="2743200" cy="6858000"/>
          </a:xfrm>
          <a:prstGeom prst="rect">
            <a:avLst/>
          </a:pr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3200400" y="1157457"/>
            <a:ext cx="8321040" cy="9525"/>
          </a:xfrm>
          <a:custGeom>
            <a:avLst/>
            <a:gdLst/>
            <a:ahLst/>
            <a:cxnLst/>
            <a:rect l="l" t="t" r="r" b="b"/>
            <a:pathLst>
              <a:path w="8321040" h="9525">
                <a:moveTo>
                  <a:pt x="0" y="0"/>
                </a:moveTo>
                <a:lnTo>
                  <a:pt x="8321040" y="0"/>
                </a:lnTo>
              </a:path>
            </a:pathLst>
          </a:custGeom>
          <a:noFill/>
          <a:ln w="25400">
            <a:solidFill>
              <a:srgbClr val="EAECF0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>
            <a:off x="-7641" y="0"/>
            <a:ext cx="2750841" cy="6858000"/>
          </a:xfrm>
          <a:prstGeom prst="rect">
            <a:avLst/>
          </a:prstGeom>
          <a:blipFill>
            <a:blip r:embed="rId1"/>
            <a:srcRect l="0" t="0" r="0" b="0"/>
            <a:stretch>
              <a:fillRect l="0" t="0" r="0" b="0"/>
            </a:stretch>
          </a:blip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10911840" y="1365505"/>
            <a:ext cx="640080" cy="458508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r" marL="0" indent="0">
              <a:lnSpc>
                <a:spcPct val="150000"/>
              </a:lnSpc>
              <a:buNone/>
            </a:pPr>
            <a:r>
              <a:rPr lang="en-US" sz="1600" dirty="0">
                <a:solidFill>
                  <a:srgbClr val="101828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03</a:t>
            </a:r>
            <a:endParaRPr lang="en-US" sz="1600" dirty="0"/>
          </a:p>
          <a:p>
            <a:pPr algn="r" marL="0" indent="0">
              <a:lnSpc>
                <a:spcPct val="150000"/>
              </a:lnSpc>
              <a:buNone/>
            </a:pPr>
            <a:r>
              <a:rPr lang="en-US" sz="1600" dirty="0">
                <a:solidFill>
                  <a:srgbClr val="101828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04</a:t>
            </a:r>
            <a:endParaRPr lang="en-US" sz="1600" dirty="0"/>
          </a:p>
          <a:p>
            <a:pPr algn="r" marL="0" indent="0">
              <a:lnSpc>
                <a:spcPct val="150000"/>
              </a:lnSpc>
              <a:buNone/>
            </a:pPr>
            <a:r>
              <a:rPr lang="en-US" sz="1600" dirty="0">
                <a:solidFill>
                  <a:srgbClr val="101828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05</a:t>
            </a:r>
            <a:endParaRPr lang="en-US" sz="1600" dirty="0"/>
          </a:p>
          <a:p>
            <a:pPr algn="r" marL="0" indent="0">
              <a:lnSpc>
                <a:spcPct val="150000"/>
              </a:lnSpc>
              <a:buNone/>
            </a:pPr>
            <a:r>
              <a:rPr lang="en-US" sz="1600" dirty="0">
                <a:solidFill>
                  <a:srgbClr val="101828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06</a:t>
            </a:r>
            <a:endParaRPr lang="en-US" sz="1600" dirty="0"/>
          </a:p>
          <a:p>
            <a:pPr algn="r" marL="0" indent="0">
              <a:lnSpc>
                <a:spcPct val="150000"/>
              </a:lnSpc>
              <a:buNone/>
            </a:pPr>
            <a:r>
              <a:rPr lang="en-US" sz="1600" dirty="0">
                <a:solidFill>
                  <a:srgbClr val="101828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07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3200400" y="1365505"/>
            <a:ext cx="7498080" cy="458508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50000"/>
              </a:lnSpc>
              <a:buNone/>
            </a:pPr>
            <a:r>
              <a:rPr lang="en-US" sz="1600" dirty="0">
                <a:solidFill>
                  <a:srgbClr val="101828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Market Opportunity Analysis</a:t>
            </a:r>
            <a:endParaRPr lang="en-US" sz="1600" dirty="0"/>
          </a:p>
          <a:p>
            <a:pPr algn="l" marL="0" indent="0">
              <a:lnSpc>
                <a:spcPct val="150000"/>
              </a:lnSpc>
              <a:buNone/>
            </a:pPr>
            <a:r>
              <a:rPr lang="en-US" sz="1600" dirty="0">
                <a:solidFill>
                  <a:srgbClr val="101828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Key Success Factors</a:t>
            </a:r>
            <a:endParaRPr lang="en-US" sz="1600" dirty="0"/>
          </a:p>
          <a:p>
            <a:pPr algn="l" marL="0" indent="0">
              <a:lnSpc>
                <a:spcPct val="150000"/>
              </a:lnSpc>
              <a:buNone/>
            </a:pPr>
            <a:r>
              <a:rPr lang="en-US" sz="1600" dirty="0">
                <a:solidFill>
                  <a:srgbClr val="101828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Financial Projections</a:t>
            </a:r>
            <a:endParaRPr lang="en-US" sz="1600" dirty="0"/>
          </a:p>
          <a:p>
            <a:pPr algn="l" marL="0" indent="0">
              <a:lnSpc>
                <a:spcPct val="150000"/>
              </a:lnSpc>
              <a:buNone/>
            </a:pPr>
            <a:r>
              <a:rPr lang="en-US" sz="1600" dirty="0">
                <a:solidFill>
                  <a:srgbClr val="101828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Implementation Timeline</a:t>
            </a:r>
            <a:endParaRPr lang="en-US" sz="1600" dirty="0"/>
          </a:p>
          <a:p>
            <a:pPr algn="l" marL="0" indent="0">
              <a:lnSpc>
                <a:spcPct val="150000"/>
              </a:lnSpc>
              <a:buNone/>
            </a:pPr>
            <a:r>
              <a:rPr lang="en-US" sz="1600" dirty="0">
                <a:solidFill>
                  <a:srgbClr val="101828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Risk Assessment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3200400" y="503683"/>
            <a:ext cx="8261520" cy="538677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Table of Contents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640075" y="1605869"/>
            <a:ext cx="10918305" cy="534939"/>
          </a:xfrm>
          <a:prstGeom prst="rect">
            <a:avLst/>
          </a:pr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6095996" y="2143743"/>
            <a:ext cx="9525" cy="3657600"/>
          </a:xfrm>
          <a:custGeom>
            <a:avLst/>
            <a:gdLst/>
            <a:ahLst/>
            <a:cxnLst/>
            <a:rect l="l" t="t" r="r" b="b"/>
            <a:pathLst>
              <a:path w="9525" h="3657600">
                <a:moveTo>
                  <a:pt x="0" y="0"/>
                </a:moveTo>
                <a:lnTo>
                  <a:pt x="9525" y="3657600"/>
                </a:lnTo>
              </a:path>
            </a:pathLst>
          </a:custGeom>
          <a:noFill/>
          <a:ln w="12700">
            <a:solidFill>
              <a:srgbClr val="D9D9D9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>
            <a:off x="640079" y="2143743"/>
            <a:ext cx="10911840" cy="9525"/>
          </a:xfrm>
          <a:custGeom>
            <a:avLst/>
            <a:gdLst/>
            <a:ahLst/>
            <a:cxnLst/>
            <a:rect l="l" t="t" r="r" b="b"/>
            <a:pathLst>
              <a:path w="10911840" h="9525">
                <a:moveTo>
                  <a:pt x="0" y="0"/>
                </a:moveTo>
                <a:lnTo>
                  <a:pt x="10911840" y="9525"/>
                </a:lnTo>
              </a:path>
            </a:pathLst>
          </a:custGeom>
          <a:noFill/>
          <a:ln w="12700">
            <a:solidFill>
              <a:srgbClr val="D9D9D9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640080" y="1164617"/>
            <a:ext cx="10881360" cy="10672"/>
          </a:xfrm>
          <a:custGeom>
            <a:avLst/>
            <a:gdLst/>
            <a:ahLst/>
            <a:cxnLst/>
            <a:rect l="l" t="t" r="r" b="b"/>
            <a:pathLst>
              <a:path w="10881360" h="10672">
                <a:moveTo>
                  <a:pt x="0" y="0"/>
                </a:moveTo>
                <a:lnTo>
                  <a:pt x="10881360" y="0"/>
                </a:lnTo>
              </a:path>
            </a:pathLst>
          </a:custGeom>
          <a:noFill/>
          <a:ln w="25400">
            <a:solidFill>
              <a:srgbClr val="EAECF0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749390" y="6318000"/>
            <a:ext cx="108375" cy="5400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800" dirty="0">
                <a:solidFill>
                  <a:srgbClr val="80808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 /</a:t>
            </a:r>
            <a:endParaRPr lang="en-US" sz="800" dirty="0"/>
          </a:p>
        </p:txBody>
      </p:sp>
      <p:sp>
        <p:nvSpPr>
          <p:cNvPr id="8" name="Text 6"/>
          <p:cNvSpPr/>
          <p:nvPr/>
        </p:nvSpPr>
        <p:spPr>
          <a:xfrm>
            <a:off x="640079" y="1"/>
            <a:ext cx="10915441" cy="1034799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24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Market Opportunity Analysis</a:t>
            </a:r>
            <a:endParaRPr lang="en-US" sz="2400" dirty="0"/>
          </a:p>
        </p:txBody>
      </p:sp>
      <p:sp>
        <p:nvSpPr>
          <p:cNvPr id="9" name="Text 7"/>
          <p:cNvSpPr/>
          <p:nvPr/>
        </p:nvSpPr>
        <p:spPr>
          <a:xfrm>
            <a:off x="857765" y="6309360"/>
            <a:ext cx="7877385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80808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Sustainable Coffee Shop Business Plan</a:t>
            </a:r>
            <a:endParaRPr lang="en-US" sz="800" dirty="0"/>
          </a:p>
        </p:txBody>
      </p:sp>
      <p:sp>
        <p:nvSpPr>
          <p:cNvPr id="10" name="Text 8"/>
          <p:cNvSpPr/>
          <p:nvPr/>
        </p:nvSpPr>
        <p:spPr>
          <a:xfrm>
            <a:off x="430891" y="6308725"/>
            <a:ext cx="287113" cy="5492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3</a:t>
            </a:r>
            <a:endParaRPr lang="en-US" sz="800" dirty="0"/>
          </a:p>
        </p:txBody>
      </p:sp>
      <p:sp>
        <p:nvSpPr>
          <p:cNvPr id="11" name="Text 9"/>
          <p:cNvSpPr/>
          <p:nvPr/>
        </p:nvSpPr>
        <p:spPr>
          <a:xfrm>
            <a:off x="6278876" y="2315048"/>
            <a:ext cx="4815843" cy="335023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82880" indent="-182880">
              <a:lnSpc>
                <a:spcPct val="100000"/>
              </a:lnSpc>
              <a:spcAft>
                <a:spcPts val="2400"/>
              </a:spcAft>
              <a:buSzPct val="120000"/>
              <a:buFont typeface="Arial"/>
              <a:buChar char="•"/>
            </a:pPr>
            <a:r>
              <a:rPr lang="en-US" sz="14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Growing demand for sustainable products (23% annual growth).</a:t>
            </a:r>
            <a:endParaRPr lang="en-US" sz="1400" dirty="0"/>
          </a:p>
          <a:p>
            <a:pPr algn="l" marL="182880" indent="-182880">
              <a:lnSpc>
                <a:spcPct val="100000"/>
              </a:lnSpc>
              <a:spcAft>
                <a:spcPts val="2400"/>
              </a:spcAft>
              <a:buSzPct val="120000"/>
              <a:buFont typeface="Arial"/>
              <a:buChar char="•"/>
            </a:pPr>
            <a:r>
              <a:rPr lang="en-US" sz="14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Underserved market segment.</a:t>
            </a:r>
            <a:endParaRPr lang="en-US" sz="1400" dirty="0"/>
          </a:p>
          <a:p>
            <a:pPr algn="l" marL="182880" indent="-182880">
              <a:lnSpc>
                <a:spcPct val="100000"/>
              </a:lnSpc>
              <a:spcAft>
                <a:spcPts val="2400"/>
              </a:spcAft>
              <a:buSzPct val="120000"/>
              <a:buFont typeface="Arial"/>
              <a:buChar char="•"/>
            </a:pPr>
            <a:r>
              <a:rPr lang="en-US" sz="14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Competitive pricing strategy with premium positioning.</a:t>
            </a:r>
            <a:endParaRPr lang="en-US" sz="1400" dirty="0"/>
          </a:p>
          <a:p>
            <a:pPr algn="l" marL="182880" indent="-182880">
              <a:lnSpc>
                <a:spcPct val="100000"/>
              </a:lnSpc>
              <a:spcAft>
                <a:spcPts val="2400"/>
              </a:spcAft>
              <a:buSzPct val="120000"/>
              <a:buFont typeface="Arial"/>
              <a:buChar char="•"/>
            </a:pPr>
            <a:endParaRPr lang="en-US" sz="1400" dirty="0"/>
          </a:p>
        </p:txBody>
      </p:sp>
      <p:sp>
        <p:nvSpPr>
          <p:cNvPr id="12" name="Text 10"/>
          <p:cNvSpPr/>
          <p:nvPr/>
        </p:nvSpPr>
        <p:spPr>
          <a:xfrm>
            <a:off x="822959" y="2326623"/>
            <a:ext cx="4815840" cy="333866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82880" indent="-182880">
              <a:lnSpc>
                <a:spcPct val="100000"/>
              </a:lnSpc>
              <a:spcAft>
                <a:spcPts val="2400"/>
              </a:spcAft>
              <a:buSzPct val="120000"/>
              <a:buFont typeface="Arial"/>
              <a:buChar char="•"/>
            </a:pPr>
            <a:r>
              <a:rPr lang="en-US" sz="14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Traditional coffee shops dominate with 85% market share.</a:t>
            </a:r>
            <a:endParaRPr lang="en-US" sz="1400" dirty="0"/>
          </a:p>
          <a:p>
            <a:pPr algn="l" marL="182880" indent="-182880">
              <a:lnSpc>
                <a:spcPct val="100000"/>
              </a:lnSpc>
              <a:spcAft>
                <a:spcPts val="2400"/>
              </a:spcAft>
              <a:buSzPct val="120000"/>
              <a:buFont typeface="Arial"/>
              <a:buChar char="•"/>
            </a:pPr>
            <a:r>
              <a:rPr lang="en-US" sz="14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Limited sustainable options available.</a:t>
            </a:r>
            <a:endParaRPr lang="en-US" sz="1400" dirty="0"/>
          </a:p>
          <a:p>
            <a:pPr algn="l" marL="182880" indent="-182880">
              <a:lnSpc>
                <a:spcPct val="100000"/>
              </a:lnSpc>
              <a:spcAft>
                <a:spcPts val="2400"/>
              </a:spcAft>
              <a:buSzPct val="120000"/>
              <a:buFont typeface="Arial"/>
              <a:buChar char="•"/>
            </a:pPr>
            <a:r>
              <a:rPr lang="en-US" sz="14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High prices for organic coffee.</a:t>
            </a:r>
            <a:endParaRPr lang="en-US" sz="1400" dirty="0"/>
          </a:p>
          <a:p>
            <a:pPr algn="l" marL="182880" indent="-182880">
              <a:lnSpc>
                <a:spcPct val="100000"/>
              </a:lnSpc>
              <a:spcAft>
                <a:spcPts val="2400"/>
              </a:spcAft>
              <a:buSzPct val="120000"/>
              <a:buFont typeface="Arial"/>
              <a:buChar char="•"/>
            </a:pPr>
            <a:endParaRPr lang="en-US" sz="1400" dirty="0"/>
          </a:p>
        </p:txBody>
      </p:sp>
      <p:sp>
        <p:nvSpPr>
          <p:cNvPr id="13" name="Text 11"/>
          <p:cNvSpPr/>
          <p:nvPr/>
        </p:nvSpPr>
        <p:spPr>
          <a:xfrm>
            <a:off x="6881747" y="1743030"/>
            <a:ext cx="3884430" cy="25197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Our Opportunity</a:t>
            </a:r>
            <a:endParaRPr lang="en-US" sz="1800" dirty="0"/>
          </a:p>
        </p:txBody>
      </p:sp>
      <p:sp>
        <p:nvSpPr>
          <p:cNvPr id="14" name="Text 12"/>
          <p:cNvSpPr/>
          <p:nvPr/>
        </p:nvSpPr>
        <p:spPr>
          <a:xfrm>
            <a:off x="1432285" y="1743030"/>
            <a:ext cx="3871508" cy="25197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Current Market</a:t>
            </a:r>
            <a:endParaRPr lang="en-US" sz="1800" dirty="0"/>
          </a:p>
        </p:txBody>
      </p:sp>
      <p:sp>
        <p:nvSpPr>
          <p:cNvPr id="15" name="Text 13"/>
          <p:cNvSpPr/>
          <p:nvPr/>
        </p:nvSpPr>
        <p:spPr>
          <a:xfrm>
            <a:off x="5676014" y="1424763"/>
            <a:ext cx="839972" cy="839972"/>
          </a:xfrm>
          <a:custGeom>
            <a:avLst/>
            <a:gdLst/>
            <a:ahLst/>
            <a:cxnLst/>
            <a:rect l="l" t="t" r="r" b="b"/>
            <a:pathLst>
              <a:path w="839972" h="839972">
                <a:moveTo>
                  <a:pt x="0" y="419986"/>
                </a:moveTo>
                <a:cubicBezTo>
                  <a:pt x="0" y="188036"/>
                  <a:pt x="188036" y="0"/>
                  <a:pt x="419986" y="0"/>
                </a:cubicBezTo>
                <a:cubicBezTo>
                  <a:pt x="651936" y="0"/>
                  <a:pt x="839972" y="188036"/>
                  <a:pt x="839972" y="419986"/>
                </a:cubicBezTo>
                <a:cubicBezTo>
                  <a:pt x="839972" y="651936"/>
                  <a:pt x="651936" y="839972"/>
                  <a:pt x="419986" y="839972"/>
                </a:cubicBezTo>
                <a:cubicBezTo>
                  <a:pt x="188036" y="839972"/>
                  <a:pt x="0" y="651936"/>
                  <a:pt x="0" y="419986"/>
                </a:cubicBezTo>
              </a:path>
            </a:pathLst>
          </a:custGeom>
          <a:solidFill>
            <a:srgbClr val="FFFFFF"/>
          </a:solidFill>
          <a:ln w="28575">
            <a:solidFill>
              <a:srgbClr val="F2F2F2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6" name="Text 14"/>
          <p:cNvSpPr/>
          <p:nvPr/>
        </p:nvSpPr>
        <p:spPr>
          <a:xfrm>
            <a:off x="5766014" y="1471563"/>
            <a:ext cx="659972" cy="74637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000000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VS</a:t>
            </a:r>
            <a:endParaRPr lang="en-US" sz="1600" dirty="0"/>
          </a:p>
        </p:txBody>
      </p:sp>
      <p:sp>
        <p:nvSpPr>
          <p:cNvPr id="17" name="Text 15"/>
          <p:cNvSpPr/>
          <p:nvPr/>
        </p:nvSpPr>
        <p:spPr>
          <a:xfrm>
            <a:off x="11009743" y="6137907"/>
            <a:ext cx="54864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11655241" y="0"/>
            <a:ext cx="536759" cy="6858000"/>
          </a:xfrm>
          <a:prstGeom prst="rect">
            <a:avLst/>
          </a:pr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11655243" y="0"/>
            <a:ext cx="536757" cy="6858000"/>
          </a:xfrm>
          <a:prstGeom prst="rect">
            <a:avLst/>
          </a:prstGeom>
          <a:blipFill>
            <a:blip r:embed="rId1"/>
            <a:srcRect l="0" t="0" r="80488" b="0"/>
            <a:stretch>
              <a:fillRect l="0" t="0" r="0" b="0"/>
            </a:stretch>
          </a:blip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>
            <a:off x="640079" y="1311410"/>
            <a:ext cx="3840480" cy="2377440"/>
          </a:xfrm>
          <a:prstGeom prst="rect">
            <a:avLst/>
          </a:prstGeom>
          <a:solidFill>
            <a:srgbClr val="0E2841">
              <a:alpha val="3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4663439" y="1311410"/>
            <a:ext cx="3840480" cy="2377440"/>
          </a:xfrm>
          <a:prstGeom prst="rect">
            <a:avLst/>
          </a:prstGeom>
          <a:solidFill>
            <a:srgbClr val="0E2841">
              <a:alpha val="3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640079" y="1164795"/>
            <a:ext cx="7863840" cy="45719"/>
          </a:xfrm>
          <a:custGeom>
            <a:avLst/>
            <a:gdLst/>
            <a:ahLst/>
            <a:cxnLst/>
            <a:rect l="l" t="t" r="r" b="b"/>
            <a:pathLst>
              <a:path w="7863840" h="45719">
                <a:moveTo>
                  <a:pt x="0" y="0"/>
                </a:moveTo>
                <a:lnTo>
                  <a:pt x="7863840" y="0"/>
                </a:lnTo>
              </a:path>
            </a:pathLst>
          </a:custGeom>
          <a:noFill/>
          <a:ln w="25400">
            <a:solidFill>
              <a:srgbClr val="EAECF0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822959" y="1445170"/>
            <a:ext cx="365760" cy="365760"/>
          </a:xfrm>
          <a:prstGeom prst="rect">
            <a:avLst/>
          </a:prstGeom>
          <a:solidFill>
            <a:srgbClr val="1570EF">
              <a:alpha val="5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>
            <a:off x="822959" y="1445170"/>
            <a:ext cx="36576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1570E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01</a:t>
            </a:r>
            <a:endParaRPr lang="en-US" sz="1400" dirty="0"/>
          </a:p>
        </p:txBody>
      </p:sp>
      <p:sp>
        <p:nvSpPr>
          <p:cNvPr id="10" name="Text 8"/>
          <p:cNvSpPr/>
          <p:nvPr/>
        </p:nvSpPr>
        <p:spPr>
          <a:xfrm>
            <a:off x="749390" y="6318000"/>
            <a:ext cx="108375" cy="5400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800" dirty="0">
                <a:solidFill>
                  <a:srgbClr val="80808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 /</a:t>
            </a:r>
            <a:endParaRPr lang="en-US" sz="800" dirty="0"/>
          </a:p>
        </p:txBody>
      </p:sp>
      <p:sp>
        <p:nvSpPr>
          <p:cNvPr id="11" name="Text 9"/>
          <p:cNvSpPr/>
          <p:nvPr/>
        </p:nvSpPr>
        <p:spPr>
          <a:xfrm>
            <a:off x="4846319" y="1445170"/>
            <a:ext cx="365760" cy="365760"/>
          </a:xfrm>
          <a:prstGeom prst="rect">
            <a:avLst/>
          </a:prstGeom>
          <a:solidFill>
            <a:srgbClr val="1570EF">
              <a:alpha val="5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>
            <a:off x="4846319" y="1445170"/>
            <a:ext cx="36576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1570E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02</a:t>
            </a:r>
            <a:endParaRPr lang="en-US" sz="1400" dirty="0"/>
          </a:p>
        </p:txBody>
      </p:sp>
      <p:sp>
        <p:nvSpPr>
          <p:cNvPr id="13" name="Text 11"/>
          <p:cNvSpPr/>
          <p:nvPr/>
        </p:nvSpPr>
        <p:spPr>
          <a:xfrm>
            <a:off x="640079" y="3821072"/>
            <a:ext cx="3840480" cy="2377440"/>
          </a:xfrm>
          <a:prstGeom prst="rect">
            <a:avLst/>
          </a:prstGeom>
          <a:solidFill>
            <a:srgbClr val="0E2841">
              <a:alpha val="3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4" name="Text 12"/>
          <p:cNvSpPr/>
          <p:nvPr/>
        </p:nvSpPr>
        <p:spPr>
          <a:xfrm>
            <a:off x="4663439" y="3821072"/>
            <a:ext cx="3840480" cy="2377440"/>
          </a:xfrm>
          <a:prstGeom prst="rect">
            <a:avLst/>
          </a:prstGeom>
          <a:solidFill>
            <a:srgbClr val="0E2841">
              <a:alpha val="3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5" name="Text 13"/>
          <p:cNvSpPr/>
          <p:nvPr/>
        </p:nvSpPr>
        <p:spPr>
          <a:xfrm>
            <a:off x="822959" y="3954832"/>
            <a:ext cx="365760" cy="365760"/>
          </a:xfrm>
          <a:prstGeom prst="rect">
            <a:avLst/>
          </a:prstGeom>
          <a:solidFill>
            <a:srgbClr val="1570EF">
              <a:alpha val="5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6" name="Text 14"/>
          <p:cNvSpPr/>
          <p:nvPr/>
        </p:nvSpPr>
        <p:spPr>
          <a:xfrm>
            <a:off x="822959" y="3954832"/>
            <a:ext cx="36576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1570E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03</a:t>
            </a:r>
            <a:endParaRPr lang="en-US" sz="1400" dirty="0"/>
          </a:p>
        </p:txBody>
      </p:sp>
      <p:sp>
        <p:nvSpPr>
          <p:cNvPr id="17" name="Text 15"/>
          <p:cNvSpPr/>
          <p:nvPr/>
        </p:nvSpPr>
        <p:spPr>
          <a:xfrm>
            <a:off x="4846319" y="3954832"/>
            <a:ext cx="365760" cy="365760"/>
          </a:xfrm>
          <a:prstGeom prst="rect">
            <a:avLst/>
          </a:prstGeom>
          <a:solidFill>
            <a:srgbClr val="1570EF">
              <a:alpha val="5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8" name="Text 16"/>
          <p:cNvSpPr/>
          <p:nvPr/>
        </p:nvSpPr>
        <p:spPr>
          <a:xfrm>
            <a:off x="4846319" y="3954832"/>
            <a:ext cx="36576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1570E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04</a:t>
            </a:r>
            <a:endParaRPr lang="en-US" sz="1400" dirty="0"/>
          </a:p>
        </p:txBody>
      </p:sp>
      <p:sp>
        <p:nvSpPr>
          <p:cNvPr id="19" name="Text 17"/>
          <p:cNvSpPr/>
          <p:nvPr/>
        </p:nvSpPr>
        <p:spPr>
          <a:xfrm>
            <a:off x="8900160" y="0"/>
            <a:ext cx="3291840" cy="6858000"/>
          </a:xfrm>
          <a:prstGeom prst="rect">
            <a:avLst/>
          </a:prstGeom>
          <a:blipFill>
            <a:blip r:embed="rId2"/>
            <a:srcRect/>
            <a:stretch>
              <a:fillRect l="-107233" r="-107233" t="0" b="0"/>
            </a:stretch>
          </a:blip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0" name="Text 18"/>
          <p:cNvSpPr/>
          <p:nvPr/>
        </p:nvSpPr>
        <p:spPr>
          <a:xfrm>
            <a:off x="640079" y="1"/>
            <a:ext cx="7863840" cy="1034799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24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Key Success Factors</a:t>
            </a:r>
            <a:endParaRPr lang="en-US" sz="2400" dirty="0"/>
          </a:p>
        </p:txBody>
      </p:sp>
      <p:sp>
        <p:nvSpPr>
          <p:cNvPr id="21" name="Text 19"/>
          <p:cNvSpPr/>
          <p:nvPr/>
        </p:nvSpPr>
        <p:spPr>
          <a:xfrm>
            <a:off x="430891" y="6308725"/>
            <a:ext cx="287113" cy="5492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4</a:t>
            </a:r>
            <a:endParaRPr lang="en-US" sz="800" dirty="0"/>
          </a:p>
        </p:txBody>
      </p:sp>
      <p:sp>
        <p:nvSpPr>
          <p:cNvPr id="22" name="Text 20"/>
          <p:cNvSpPr/>
          <p:nvPr/>
        </p:nvSpPr>
        <p:spPr>
          <a:xfrm>
            <a:off x="857765" y="6309360"/>
            <a:ext cx="7646153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80808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Sustainable Coffee Shop Business Plan</a:t>
            </a:r>
            <a:endParaRPr lang="en-US" sz="800" dirty="0"/>
          </a:p>
        </p:txBody>
      </p:sp>
      <p:sp>
        <p:nvSpPr>
          <p:cNvPr id="23" name="Text 21"/>
          <p:cNvSpPr/>
          <p:nvPr/>
        </p:nvSpPr>
        <p:spPr>
          <a:xfrm>
            <a:off x="4846319" y="4873502"/>
            <a:ext cx="3474720" cy="118872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105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Mobile ordering app, loyalty program, digital menu boards.</a:t>
            </a:r>
            <a:endParaRPr lang="en-US" sz="1050" dirty="0"/>
          </a:p>
          <a:p>
            <a:pPr algn="l"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105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Contactless payment options.</a:t>
            </a:r>
            <a:endParaRPr lang="en-US" sz="1050" dirty="0"/>
          </a:p>
        </p:txBody>
      </p:sp>
      <p:sp>
        <p:nvSpPr>
          <p:cNvPr id="24" name="Text 22"/>
          <p:cNvSpPr/>
          <p:nvPr/>
        </p:nvSpPr>
        <p:spPr>
          <a:xfrm>
            <a:off x="4846319" y="4400498"/>
            <a:ext cx="347472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Technology Integration</a:t>
            </a:r>
            <a:endParaRPr lang="en-US" sz="1400" dirty="0"/>
          </a:p>
        </p:txBody>
      </p:sp>
      <p:sp>
        <p:nvSpPr>
          <p:cNvPr id="25" name="Text 23"/>
          <p:cNvSpPr/>
          <p:nvPr/>
        </p:nvSpPr>
        <p:spPr>
          <a:xfrm>
            <a:off x="822959" y="4873502"/>
            <a:ext cx="3474720" cy="118872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105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Premium sustainable coffee experience, community-focused atmosphere.</a:t>
            </a:r>
            <a:endParaRPr lang="en-US" sz="1050" dirty="0"/>
          </a:p>
          <a:p>
            <a:pPr algn="l"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105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Transparent sourcing story.</a:t>
            </a:r>
            <a:endParaRPr lang="en-US" sz="1050" dirty="0"/>
          </a:p>
        </p:txBody>
      </p:sp>
      <p:sp>
        <p:nvSpPr>
          <p:cNvPr id="26" name="Text 24"/>
          <p:cNvSpPr/>
          <p:nvPr/>
        </p:nvSpPr>
        <p:spPr>
          <a:xfrm>
            <a:off x="822959" y="4400498"/>
            <a:ext cx="347472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Brand Positioning</a:t>
            </a:r>
            <a:endParaRPr lang="en-US" sz="1400" dirty="0"/>
          </a:p>
        </p:txBody>
      </p:sp>
      <p:sp>
        <p:nvSpPr>
          <p:cNvPr id="27" name="Text 25"/>
          <p:cNvSpPr/>
          <p:nvPr/>
        </p:nvSpPr>
        <p:spPr>
          <a:xfrm>
            <a:off x="4846319" y="2363840"/>
            <a:ext cx="3474720" cy="118872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105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Target high-traffic areas near offices and universities, focus on walkable neighborhoods.</a:t>
            </a:r>
            <a:endParaRPr lang="en-US" sz="1050" dirty="0"/>
          </a:p>
          <a:p>
            <a:pPr algn="l"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105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Consider co-working space partnerships.</a:t>
            </a:r>
            <a:endParaRPr lang="en-US" sz="1050" dirty="0"/>
          </a:p>
        </p:txBody>
      </p:sp>
      <p:sp>
        <p:nvSpPr>
          <p:cNvPr id="28" name="Text 26"/>
          <p:cNvSpPr/>
          <p:nvPr/>
        </p:nvSpPr>
        <p:spPr>
          <a:xfrm>
            <a:off x="4846319" y="1890836"/>
            <a:ext cx="347472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Location Strategy</a:t>
            </a:r>
            <a:endParaRPr lang="en-US" sz="1400" dirty="0"/>
          </a:p>
        </p:txBody>
      </p:sp>
      <p:sp>
        <p:nvSpPr>
          <p:cNvPr id="29" name="Text 27"/>
          <p:cNvSpPr/>
          <p:nvPr/>
        </p:nvSpPr>
        <p:spPr>
          <a:xfrm>
            <a:off x="822959" y="2363840"/>
            <a:ext cx="3474720" cy="118872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105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Partner with certified organic coffee farms, implement fair trade practices.</a:t>
            </a:r>
            <a:endParaRPr lang="en-US" sz="1050" dirty="0"/>
          </a:p>
          <a:p>
            <a:pPr algn="l"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105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Ensure traceability from bean to cup.</a:t>
            </a:r>
            <a:endParaRPr lang="en-US" sz="1050" dirty="0"/>
          </a:p>
        </p:txBody>
      </p:sp>
      <p:sp>
        <p:nvSpPr>
          <p:cNvPr id="30" name="Text 28"/>
          <p:cNvSpPr/>
          <p:nvPr/>
        </p:nvSpPr>
        <p:spPr>
          <a:xfrm>
            <a:off x="822959" y="1890836"/>
            <a:ext cx="347472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Sustainable Sourcing</a:t>
            </a:r>
            <a:endParaRPr lang="en-US" sz="1400" dirty="0"/>
          </a:p>
        </p:txBody>
      </p:sp>
      <p:sp>
        <p:nvSpPr>
          <p:cNvPr id="31" name="Text 29"/>
          <p:cNvSpPr/>
          <p:nvPr/>
        </p:nvSpPr>
        <p:spPr>
          <a:xfrm>
            <a:off x="11009743" y="6137907"/>
            <a:ext cx="54864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640079" y="1922881"/>
            <a:ext cx="3474720" cy="3474720"/>
          </a:xfrm>
          <a:custGeom>
            <a:avLst/>
            <a:gdLst/>
            <a:ahLst/>
            <a:cxnLst/>
            <a:rect l="l" t="t" r="r" b="b"/>
            <a:pathLst>
              <a:path w="3474720" h="3474720">
                <a:moveTo>
                  <a:pt x="0" y="1737360"/>
                </a:moveTo>
                <a:cubicBezTo>
                  <a:pt x="0" y="777851"/>
                  <a:pt x="777851" y="0"/>
                  <a:pt x="1737360" y="0"/>
                </a:cubicBezTo>
                <a:cubicBezTo>
                  <a:pt x="2696869" y="0"/>
                  <a:pt x="3474720" y="777851"/>
                  <a:pt x="3474720" y="1737360"/>
                </a:cubicBezTo>
                <a:cubicBezTo>
                  <a:pt x="3474720" y="2696869"/>
                  <a:pt x="2696869" y="3474720"/>
                  <a:pt x="1737360" y="3474720"/>
                </a:cubicBezTo>
                <a:cubicBezTo>
                  <a:pt x="777851" y="3474720"/>
                  <a:pt x="0" y="2696869"/>
                  <a:pt x="0" y="1737360"/>
                </a:cubicBezTo>
              </a:path>
            </a:pathLst>
          </a:cu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640080" y="1164617"/>
            <a:ext cx="10874394" cy="10672"/>
          </a:xfrm>
          <a:custGeom>
            <a:avLst/>
            <a:gdLst/>
            <a:ahLst/>
            <a:cxnLst/>
            <a:rect l="l" t="t" r="r" b="b"/>
            <a:pathLst>
              <a:path w="10874394" h="10672">
                <a:moveTo>
                  <a:pt x="0" y="0"/>
                </a:moveTo>
                <a:lnTo>
                  <a:pt x="10874394" y="0"/>
                </a:lnTo>
              </a:path>
            </a:pathLst>
          </a:custGeom>
          <a:noFill/>
          <a:ln w="25400">
            <a:solidFill>
              <a:srgbClr val="EAECF0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>
            <a:off x="749390" y="6318000"/>
            <a:ext cx="108375" cy="5400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800" dirty="0">
                <a:solidFill>
                  <a:srgbClr val="80808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 /</a:t>
            </a:r>
            <a:endParaRPr lang="en-US" sz="800" dirty="0"/>
          </a:p>
        </p:txBody>
      </p:sp>
      <p:sp>
        <p:nvSpPr>
          <p:cNvPr id="6" name="Text 4"/>
          <p:cNvSpPr/>
          <p:nvPr/>
        </p:nvSpPr>
        <p:spPr>
          <a:xfrm>
            <a:off x="4358640" y="1922881"/>
            <a:ext cx="3474720" cy="3474720"/>
          </a:xfrm>
          <a:custGeom>
            <a:avLst/>
            <a:gdLst/>
            <a:ahLst/>
            <a:cxnLst/>
            <a:rect l="l" t="t" r="r" b="b"/>
            <a:pathLst>
              <a:path w="3474720" h="3474720">
                <a:moveTo>
                  <a:pt x="0" y="1737360"/>
                </a:moveTo>
                <a:cubicBezTo>
                  <a:pt x="0" y="777851"/>
                  <a:pt x="777851" y="0"/>
                  <a:pt x="1737360" y="0"/>
                </a:cubicBezTo>
                <a:cubicBezTo>
                  <a:pt x="2696869" y="0"/>
                  <a:pt x="3474720" y="777851"/>
                  <a:pt x="3474720" y="1737360"/>
                </a:cubicBezTo>
                <a:cubicBezTo>
                  <a:pt x="3474720" y="2696869"/>
                  <a:pt x="2696869" y="3474720"/>
                  <a:pt x="1737360" y="3474720"/>
                </a:cubicBezTo>
                <a:cubicBezTo>
                  <a:pt x="777851" y="3474720"/>
                  <a:pt x="0" y="2696869"/>
                  <a:pt x="0" y="1737360"/>
                </a:cubicBezTo>
              </a:path>
            </a:pathLst>
          </a:cu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8073812" y="1922881"/>
            <a:ext cx="3474720" cy="3474720"/>
          </a:xfrm>
          <a:custGeom>
            <a:avLst/>
            <a:gdLst/>
            <a:ahLst/>
            <a:cxnLst/>
            <a:rect l="l" t="t" r="r" b="b"/>
            <a:pathLst>
              <a:path w="3474720" h="3474720">
                <a:moveTo>
                  <a:pt x="0" y="1737360"/>
                </a:moveTo>
                <a:cubicBezTo>
                  <a:pt x="0" y="777851"/>
                  <a:pt x="777851" y="0"/>
                  <a:pt x="1737360" y="0"/>
                </a:cubicBezTo>
                <a:cubicBezTo>
                  <a:pt x="2696869" y="0"/>
                  <a:pt x="3474720" y="777851"/>
                  <a:pt x="3474720" y="1737360"/>
                </a:cubicBezTo>
                <a:cubicBezTo>
                  <a:pt x="3474720" y="2696869"/>
                  <a:pt x="2696869" y="3474720"/>
                  <a:pt x="1737360" y="3474720"/>
                </a:cubicBezTo>
                <a:cubicBezTo>
                  <a:pt x="777851" y="3474720"/>
                  <a:pt x="0" y="2696869"/>
                  <a:pt x="0" y="1737360"/>
                </a:cubicBezTo>
              </a:path>
            </a:pathLst>
          </a:cu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640079" y="1"/>
            <a:ext cx="10908453" cy="1034799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24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Financial Projections</a:t>
            </a:r>
            <a:endParaRPr lang="en-US" sz="2400" dirty="0"/>
          </a:p>
        </p:txBody>
      </p:sp>
      <p:sp>
        <p:nvSpPr>
          <p:cNvPr id="9" name="Text 7"/>
          <p:cNvSpPr/>
          <p:nvPr/>
        </p:nvSpPr>
        <p:spPr>
          <a:xfrm>
            <a:off x="857766" y="6309360"/>
            <a:ext cx="5021486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80808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Sustainable Coffee Shop Business Plan</a:t>
            </a:r>
            <a:endParaRPr lang="en-US" sz="800" dirty="0"/>
          </a:p>
        </p:txBody>
      </p:sp>
      <p:sp>
        <p:nvSpPr>
          <p:cNvPr id="10" name="Text 8"/>
          <p:cNvSpPr/>
          <p:nvPr/>
        </p:nvSpPr>
        <p:spPr>
          <a:xfrm>
            <a:off x="430891" y="6308725"/>
            <a:ext cx="287113" cy="5492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5</a:t>
            </a:r>
            <a:endParaRPr lang="en-US" sz="800" dirty="0"/>
          </a:p>
        </p:txBody>
      </p:sp>
      <p:sp>
        <p:nvSpPr>
          <p:cNvPr id="11" name="Text 9"/>
          <p:cNvSpPr/>
          <p:nvPr/>
        </p:nvSpPr>
        <p:spPr>
          <a:xfrm>
            <a:off x="8451002" y="2660292"/>
            <a:ext cx="272034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90000"/>
              </a:lnSpc>
              <a:buNone/>
            </a:pPr>
            <a:r>
              <a:rPr lang="en-US" sz="1400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Break-Even Timeline</a:t>
            </a:r>
            <a:endParaRPr lang="en-US" sz="1400" dirty="0"/>
          </a:p>
        </p:txBody>
      </p:sp>
      <p:sp>
        <p:nvSpPr>
          <p:cNvPr id="12" name="Text 10"/>
          <p:cNvSpPr/>
          <p:nvPr/>
        </p:nvSpPr>
        <p:spPr>
          <a:xfrm>
            <a:off x="8451002" y="4113953"/>
            <a:ext cx="272034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20000"/>
              </a:lnSpc>
              <a:buNone/>
            </a:pPr>
            <a:r>
              <a:rPr lang="en-US" sz="998" dirty="0">
                <a:solidFill>
                  <a:srgbClr val="FFFFFF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Break-even timeline with conservative growth assumptions and proper capital allocation.</a:t>
            </a:r>
            <a:endParaRPr lang="en-US" sz="998" dirty="0"/>
          </a:p>
        </p:txBody>
      </p:sp>
      <p:sp>
        <p:nvSpPr>
          <p:cNvPr id="13" name="Text 11"/>
          <p:cNvSpPr/>
          <p:nvPr/>
        </p:nvSpPr>
        <p:spPr>
          <a:xfrm>
            <a:off x="8451002" y="3125137"/>
            <a:ext cx="2720340" cy="83099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spcBef>
                <a:spcPts val="849"/>
              </a:spcBef>
              <a:buNone/>
            </a:pPr>
            <a:r>
              <a:rPr lang="en-US" sz="4585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18 months</a:t>
            </a:r>
            <a:endParaRPr lang="en-US" sz="4585" dirty="0"/>
          </a:p>
        </p:txBody>
      </p:sp>
      <p:sp>
        <p:nvSpPr>
          <p:cNvPr id="14" name="Text 12"/>
          <p:cNvSpPr/>
          <p:nvPr/>
        </p:nvSpPr>
        <p:spPr>
          <a:xfrm>
            <a:off x="4735830" y="2660292"/>
            <a:ext cx="272034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90000"/>
              </a:lnSpc>
              <a:buNone/>
            </a:pPr>
            <a:r>
              <a:rPr lang="en-US" sz="1400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Expected Profit Margin</a:t>
            </a:r>
            <a:endParaRPr lang="en-US" sz="1400" dirty="0"/>
          </a:p>
        </p:txBody>
      </p:sp>
      <p:sp>
        <p:nvSpPr>
          <p:cNvPr id="15" name="Text 13"/>
          <p:cNvSpPr/>
          <p:nvPr/>
        </p:nvSpPr>
        <p:spPr>
          <a:xfrm>
            <a:off x="4735830" y="4113953"/>
            <a:ext cx="272034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20000"/>
              </a:lnSpc>
              <a:buNone/>
            </a:pPr>
            <a:r>
              <a:rPr lang="en-US" sz="1000" dirty="0">
                <a:solidFill>
                  <a:srgbClr val="FFFFFF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Expected profit margin through efficient operations and premium pricing strategy.</a:t>
            </a:r>
            <a:endParaRPr lang="en-US" sz="1000" dirty="0"/>
          </a:p>
        </p:txBody>
      </p:sp>
      <p:sp>
        <p:nvSpPr>
          <p:cNvPr id="16" name="Text 14"/>
          <p:cNvSpPr/>
          <p:nvPr/>
        </p:nvSpPr>
        <p:spPr>
          <a:xfrm>
            <a:off x="4735830" y="3125137"/>
            <a:ext cx="2720340" cy="83099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5400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35%</a:t>
            </a:r>
            <a:endParaRPr lang="en-US" sz="5400" dirty="0"/>
          </a:p>
        </p:txBody>
      </p:sp>
      <p:sp>
        <p:nvSpPr>
          <p:cNvPr id="17" name="Text 15"/>
          <p:cNvSpPr/>
          <p:nvPr/>
        </p:nvSpPr>
        <p:spPr>
          <a:xfrm>
            <a:off x="1017269" y="2660292"/>
            <a:ext cx="272034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90000"/>
              </a:lnSpc>
              <a:buNone/>
            </a:pPr>
            <a:r>
              <a:rPr lang="en-US" sz="1400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First-Year Revenue Projection</a:t>
            </a:r>
            <a:endParaRPr lang="en-US" sz="1400" dirty="0"/>
          </a:p>
        </p:txBody>
      </p:sp>
      <p:sp>
        <p:nvSpPr>
          <p:cNvPr id="18" name="Text 16"/>
          <p:cNvSpPr/>
          <p:nvPr/>
        </p:nvSpPr>
        <p:spPr>
          <a:xfrm>
            <a:off x="1017269" y="4113953"/>
            <a:ext cx="272034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20000"/>
              </a:lnSpc>
              <a:buNone/>
            </a:pPr>
            <a:r>
              <a:rPr lang="en-US" sz="1000" dirty="0">
                <a:solidFill>
                  <a:srgbClr val="FFFFFF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First-year revenue projection based on market research and competitor analysis.</a:t>
            </a:r>
            <a:endParaRPr lang="en-US" sz="1000" dirty="0"/>
          </a:p>
        </p:txBody>
      </p:sp>
      <p:sp>
        <p:nvSpPr>
          <p:cNvPr id="19" name="Text 17"/>
          <p:cNvSpPr/>
          <p:nvPr/>
        </p:nvSpPr>
        <p:spPr>
          <a:xfrm>
            <a:off x="1017269" y="3125137"/>
            <a:ext cx="2720340" cy="83099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5400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$450,000</a:t>
            </a:r>
            <a:endParaRPr lang="en-US" sz="5400" dirty="0"/>
          </a:p>
        </p:txBody>
      </p:sp>
      <p:sp>
        <p:nvSpPr>
          <p:cNvPr id="20" name="Text 18"/>
          <p:cNvSpPr/>
          <p:nvPr/>
        </p:nvSpPr>
        <p:spPr>
          <a:xfrm>
            <a:off x="11009743" y="6137907"/>
            <a:ext cx="54864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640080" y="1164617"/>
            <a:ext cx="10881360" cy="10672"/>
          </a:xfrm>
          <a:custGeom>
            <a:avLst/>
            <a:gdLst/>
            <a:ahLst/>
            <a:cxnLst/>
            <a:rect l="l" t="t" r="r" b="b"/>
            <a:pathLst>
              <a:path w="10881360" h="10672">
                <a:moveTo>
                  <a:pt x="0" y="0"/>
                </a:moveTo>
                <a:lnTo>
                  <a:pt x="10881360" y="0"/>
                </a:lnTo>
              </a:path>
            </a:pathLst>
          </a:custGeom>
          <a:noFill/>
          <a:ln w="25400">
            <a:solidFill>
              <a:srgbClr val="EAECF0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749390" y="6318000"/>
            <a:ext cx="108375" cy="5400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800" dirty="0">
                <a:solidFill>
                  <a:srgbClr val="80808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 /</a:t>
            </a:r>
            <a:endParaRPr lang="en-US" sz="800" dirty="0"/>
          </a:p>
        </p:txBody>
      </p:sp>
      <p:sp>
        <p:nvSpPr>
          <p:cNvPr id="5" name="Text 3"/>
          <p:cNvSpPr/>
          <p:nvPr/>
        </p:nvSpPr>
        <p:spPr>
          <a:xfrm>
            <a:off x="640079" y="1"/>
            <a:ext cx="10915441" cy="1034799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ct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24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Implementation Timeline</a:t>
            </a:r>
            <a:endParaRPr lang="en-US" sz="2400" dirty="0"/>
          </a:p>
        </p:txBody>
      </p:sp>
      <p:sp>
        <p:nvSpPr>
          <p:cNvPr id="6" name="Text 4"/>
          <p:cNvSpPr/>
          <p:nvPr/>
        </p:nvSpPr>
        <p:spPr>
          <a:xfrm>
            <a:off x="857765" y="6309360"/>
            <a:ext cx="7877385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80808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Sustainable Coffee Shop Business Plan</a:t>
            </a:r>
            <a:endParaRPr lang="en-US" sz="800" dirty="0"/>
          </a:p>
        </p:txBody>
      </p:sp>
      <p:sp>
        <p:nvSpPr>
          <p:cNvPr id="7" name="Text 5"/>
          <p:cNvSpPr/>
          <p:nvPr/>
        </p:nvSpPr>
        <p:spPr>
          <a:xfrm>
            <a:off x="430891" y="6308725"/>
            <a:ext cx="287113" cy="5492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6</a:t>
            </a:r>
            <a:endParaRPr lang="en-US" sz="800" dirty="0"/>
          </a:p>
        </p:txBody>
      </p:sp>
      <p:sp>
        <p:nvSpPr>
          <p:cNvPr id="8" name="Text 6"/>
          <p:cNvSpPr/>
          <p:nvPr/>
        </p:nvSpPr>
        <p:spPr>
          <a:xfrm>
            <a:off x="11009743" y="6137907"/>
            <a:ext cx="54864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>
            <a:off x="855477" y="1497575"/>
            <a:ext cx="2380320" cy="1460880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ctr"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Month 1-2: Market Research and Funding</a:t>
            </a:r>
            <a:endParaRPr lang="en-US" sz="1200" dirty="0"/>
          </a:p>
          <a:p>
            <a:pPr algn="ctr" marL="142875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102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Conduct market research, scout locations, and secure initial funding and partnerships.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4905840" y="1497575"/>
            <a:ext cx="2380320" cy="1460880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ctr"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Month 3-4: Lease and Permits</a:t>
            </a:r>
            <a:endParaRPr lang="en-US" sz="1200" dirty="0"/>
          </a:p>
          <a:p>
            <a:pPr algn="ctr" marL="142875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102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Negotiate lease agreements, design the space, and obtain necessary permits and licenses.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8974919" y="1497575"/>
            <a:ext cx="2380320" cy="1460880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ctr"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Month 5-6: Renovation and Staffing</a:t>
            </a:r>
            <a:endParaRPr lang="en-US" sz="1200" dirty="0"/>
          </a:p>
          <a:p>
            <a:pPr algn="ctr" marL="142875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102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Complete renovations, install equipment, and hire and train staff.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2871301" y="4431831"/>
            <a:ext cx="2380320" cy="146088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Month 7: Soft Launch</a:t>
            </a:r>
            <a:endParaRPr lang="en-US" sz="1200" dirty="0"/>
          </a:p>
          <a:p>
            <a:pPr algn="ctr" marL="142875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102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Initiate a soft launch with a limited menu, gather customer feedback, and refine operations.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6940381" y="4436263"/>
            <a:ext cx="2380320" cy="146088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Month 8+: Full Launch and Expansion</a:t>
            </a:r>
            <a:endParaRPr lang="en-US" sz="1200" dirty="0"/>
          </a:p>
          <a:p>
            <a:pPr algn="ctr" marL="142875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102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Execute a full launch with a complete menu, marketing campaigns, and plan for future expansion.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2346960" y="3695143"/>
            <a:ext cx="7498080" cy="9525"/>
          </a:xfrm>
          <a:custGeom>
            <a:avLst/>
            <a:gdLst/>
            <a:ahLst/>
            <a:cxnLst/>
            <a:rect l="l" t="t" r="r" b="b"/>
            <a:pathLst>
              <a:path w="7498080" h="9525">
                <a:moveTo>
                  <a:pt x="0" y="0"/>
                </a:moveTo>
                <a:lnTo>
                  <a:pt x="7498080" y="9525"/>
                </a:lnTo>
              </a:path>
            </a:pathLst>
          </a:custGeom>
          <a:noFill/>
          <a:ln w="28575">
            <a:solidFill>
              <a:srgbClr val="D0E2FC">
                <a:alpha val="50000"/>
              </a:srgbClr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5" name="Text 13"/>
          <p:cNvSpPr/>
          <p:nvPr/>
        </p:nvSpPr>
        <p:spPr>
          <a:xfrm flipV="1">
            <a:off x="6096000" y="3152958"/>
            <a:ext cx="9525" cy="267604"/>
          </a:xfrm>
          <a:custGeom>
            <a:avLst/>
            <a:gdLst/>
            <a:ahLst/>
            <a:cxnLst/>
            <a:rect l="l" t="t" r="r" b="b"/>
            <a:pathLst>
              <a:path w="9525" h="267604">
                <a:moveTo>
                  <a:pt x="0" y="0"/>
                </a:moveTo>
                <a:lnTo>
                  <a:pt x="9525" y="267604"/>
                </a:lnTo>
              </a:path>
            </a:pathLst>
          </a:custGeom>
          <a:noFill/>
          <a:ln w="28575">
            <a:solidFill>
              <a:srgbClr val="1570E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6" name="Text 14"/>
          <p:cNvSpPr/>
          <p:nvPr/>
        </p:nvSpPr>
        <p:spPr>
          <a:xfrm flipV="1">
            <a:off x="2026921" y="3152958"/>
            <a:ext cx="9525" cy="267604"/>
          </a:xfrm>
          <a:custGeom>
            <a:avLst/>
            <a:gdLst/>
            <a:ahLst/>
            <a:cxnLst/>
            <a:rect l="l" t="t" r="r" b="b"/>
            <a:pathLst>
              <a:path w="9525" h="267604">
                <a:moveTo>
                  <a:pt x="0" y="0"/>
                </a:moveTo>
                <a:lnTo>
                  <a:pt x="9525" y="267604"/>
                </a:lnTo>
              </a:path>
            </a:pathLst>
          </a:custGeom>
          <a:noFill/>
          <a:ln w="28575">
            <a:solidFill>
              <a:srgbClr val="1570E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7" name="Text 15"/>
          <p:cNvSpPr/>
          <p:nvPr/>
        </p:nvSpPr>
        <p:spPr>
          <a:xfrm flipV="1">
            <a:off x="10165079" y="3152958"/>
            <a:ext cx="9525" cy="267604"/>
          </a:xfrm>
          <a:custGeom>
            <a:avLst/>
            <a:gdLst/>
            <a:ahLst/>
            <a:cxnLst/>
            <a:rect l="l" t="t" r="r" b="b"/>
            <a:pathLst>
              <a:path w="9525" h="267604">
                <a:moveTo>
                  <a:pt x="0" y="0"/>
                </a:moveTo>
                <a:lnTo>
                  <a:pt x="9525" y="267604"/>
                </a:lnTo>
              </a:path>
            </a:pathLst>
          </a:custGeom>
          <a:noFill/>
          <a:ln w="28575">
            <a:solidFill>
              <a:srgbClr val="1570E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8" name="Text 16"/>
          <p:cNvSpPr/>
          <p:nvPr/>
        </p:nvSpPr>
        <p:spPr>
          <a:xfrm flipV="1">
            <a:off x="4061461" y="3967266"/>
            <a:ext cx="9525" cy="267604"/>
          </a:xfrm>
          <a:custGeom>
            <a:avLst/>
            <a:gdLst/>
            <a:ahLst/>
            <a:cxnLst/>
            <a:rect l="l" t="t" r="r" b="b"/>
            <a:pathLst>
              <a:path w="9525" h="267604">
                <a:moveTo>
                  <a:pt x="0" y="0"/>
                </a:moveTo>
                <a:lnTo>
                  <a:pt x="9525" y="267604"/>
                </a:lnTo>
              </a:path>
            </a:pathLst>
          </a:custGeom>
          <a:noFill/>
          <a:ln w="28575">
            <a:solidFill>
              <a:srgbClr val="1570E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9" name="Text 17"/>
          <p:cNvSpPr/>
          <p:nvPr/>
        </p:nvSpPr>
        <p:spPr>
          <a:xfrm flipV="1">
            <a:off x="8130539" y="3967266"/>
            <a:ext cx="9525" cy="267604"/>
          </a:xfrm>
          <a:custGeom>
            <a:avLst/>
            <a:gdLst/>
            <a:ahLst/>
            <a:cxnLst/>
            <a:rect l="l" t="t" r="r" b="b"/>
            <a:pathLst>
              <a:path w="9525" h="267604">
                <a:moveTo>
                  <a:pt x="0" y="0"/>
                </a:moveTo>
                <a:lnTo>
                  <a:pt x="9525" y="267604"/>
                </a:lnTo>
              </a:path>
            </a:pathLst>
          </a:custGeom>
          <a:noFill/>
          <a:ln w="28575">
            <a:solidFill>
              <a:srgbClr val="1570E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0" name="Text 18"/>
          <p:cNvSpPr/>
          <p:nvPr/>
        </p:nvSpPr>
        <p:spPr>
          <a:xfrm>
            <a:off x="1706881" y="3375103"/>
            <a:ext cx="640080" cy="640080"/>
          </a:xfrm>
          <a:custGeom>
            <a:avLst/>
            <a:gdLst/>
            <a:ahLst/>
            <a:cxnLst/>
            <a:rect l="l" t="t" r="r" b="b"/>
            <a:pathLst>
              <a:path w="640080" h="640080">
                <a:moveTo>
                  <a:pt x="0" y="320040"/>
                </a:moveTo>
                <a:cubicBezTo>
                  <a:pt x="0" y="143288"/>
                  <a:pt x="143288" y="0"/>
                  <a:pt x="320040" y="0"/>
                </a:cubicBezTo>
                <a:cubicBezTo>
                  <a:pt x="496792" y="0"/>
                  <a:pt x="640080" y="143288"/>
                  <a:pt x="640080" y="320040"/>
                </a:cubicBezTo>
                <a:cubicBezTo>
                  <a:pt x="640080" y="496792"/>
                  <a:pt x="496792" y="640080"/>
                  <a:pt x="320040" y="640080"/>
                </a:cubicBezTo>
                <a:cubicBezTo>
                  <a:pt x="143288" y="640080"/>
                  <a:pt x="0" y="496792"/>
                  <a:pt x="0" y="320040"/>
                </a:cubicBezTo>
              </a:path>
            </a:pathLst>
          </a:cu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1" name="Text 19"/>
          <p:cNvSpPr/>
          <p:nvPr/>
        </p:nvSpPr>
        <p:spPr>
          <a:xfrm>
            <a:off x="1796881" y="3421903"/>
            <a:ext cx="460080" cy="5464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1</a:t>
            </a:r>
            <a:endParaRPr lang="en-US" sz="1600" dirty="0"/>
          </a:p>
        </p:txBody>
      </p:sp>
      <p:sp>
        <p:nvSpPr>
          <p:cNvPr id="22" name="Text 20"/>
          <p:cNvSpPr/>
          <p:nvPr/>
        </p:nvSpPr>
        <p:spPr>
          <a:xfrm>
            <a:off x="5775960" y="3375103"/>
            <a:ext cx="640080" cy="640080"/>
          </a:xfrm>
          <a:custGeom>
            <a:avLst/>
            <a:gdLst/>
            <a:ahLst/>
            <a:cxnLst/>
            <a:rect l="l" t="t" r="r" b="b"/>
            <a:pathLst>
              <a:path w="640080" h="640080">
                <a:moveTo>
                  <a:pt x="0" y="320040"/>
                </a:moveTo>
                <a:cubicBezTo>
                  <a:pt x="0" y="143288"/>
                  <a:pt x="143288" y="0"/>
                  <a:pt x="320040" y="0"/>
                </a:cubicBezTo>
                <a:cubicBezTo>
                  <a:pt x="496792" y="0"/>
                  <a:pt x="640080" y="143288"/>
                  <a:pt x="640080" y="320040"/>
                </a:cubicBezTo>
                <a:cubicBezTo>
                  <a:pt x="640080" y="496792"/>
                  <a:pt x="496792" y="640080"/>
                  <a:pt x="320040" y="640080"/>
                </a:cubicBezTo>
                <a:cubicBezTo>
                  <a:pt x="143288" y="640080"/>
                  <a:pt x="0" y="496792"/>
                  <a:pt x="0" y="320040"/>
                </a:cubicBezTo>
              </a:path>
            </a:pathLst>
          </a:cu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3" name="Text 21"/>
          <p:cNvSpPr/>
          <p:nvPr/>
        </p:nvSpPr>
        <p:spPr>
          <a:xfrm>
            <a:off x="5865960" y="3421903"/>
            <a:ext cx="460080" cy="5464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3</a:t>
            </a:r>
            <a:endParaRPr lang="en-US" sz="1600" dirty="0"/>
          </a:p>
        </p:txBody>
      </p:sp>
      <p:sp>
        <p:nvSpPr>
          <p:cNvPr id="24" name="Text 22"/>
          <p:cNvSpPr/>
          <p:nvPr/>
        </p:nvSpPr>
        <p:spPr>
          <a:xfrm>
            <a:off x="9845039" y="3375103"/>
            <a:ext cx="640080" cy="640080"/>
          </a:xfrm>
          <a:custGeom>
            <a:avLst/>
            <a:gdLst/>
            <a:ahLst/>
            <a:cxnLst/>
            <a:rect l="l" t="t" r="r" b="b"/>
            <a:pathLst>
              <a:path w="640080" h="640080">
                <a:moveTo>
                  <a:pt x="0" y="320040"/>
                </a:moveTo>
                <a:cubicBezTo>
                  <a:pt x="0" y="143288"/>
                  <a:pt x="143288" y="0"/>
                  <a:pt x="320040" y="0"/>
                </a:cubicBezTo>
                <a:cubicBezTo>
                  <a:pt x="496792" y="0"/>
                  <a:pt x="640080" y="143288"/>
                  <a:pt x="640080" y="320040"/>
                </a:cubicBezTo>
                <a:cubicBezTo>
                  <a:pt x="640080" y="496792"/>
                  <a:pt x="496792" y="640080"/>
                  <a:pt x="320040" y="640080"/>
                </a:cubicBezTo>
                <a:cubicBezTo>
                  <a:pt x="143288" y="640080"/>
                  <a:pt x="0" y="496792"/>
                  <a:pt x="0" y="320040"/>
                </a:cubicBezTo>
              </a:path>
            </a:pathLst>
          </a:cu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5" name="Text 23"/>
          <p:cNvSpPr/>
          <p:nvPr/>
        </p:nvSpPr>
        <p:spPr>
          <a:xfrm>
            <a:off x="9935039" y="3421903"/>
            <a:ext cx="460080" cy="5464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5</a:t>
            </a:r>
            <a:endParaRPr lang="en-US" sz="1600" dirty="0"/>
          </a:p>
        </p:txBody>
      </p:sp>
      <p:sp>
        <p:nvSpPr>
          <p:cNvPr id="26" name="Text 24"/>
          <p:cNvSpPr/>
          <p:nvPr/>
        </p:nvSpPr>
        <p:spPr>
          <a:xfrm>
            <a:off x="3741421" y="3375103"/>
            <a:ext cx="640080" cy="640080"/>
          </a:xfrm>
          <a:custGeom>
            <a:avLst/>
            <a:gdLst/>
            <a:ahLst/>
            <a:cxnLst/>
            <a:rect l="l" t="t" r="r" b="b"/>
            <a:pathLst>
              <a:path w="640080" h="640080">
                <a:moveTo>
                  <a:pt x="0" y="320040"/>
                </a:moveTo>
                <a:cubicBezTo>
                  <a:pt x="0" y="143288"/>
                  <a:pt x="143288" y="0"/>
                  <a:pt x="320040" y="0"/>
                </a:cubicBezTo>
                <a:cubicBezTo>
                  <a:pt x="496792" y="0"/>
                  <a:pt x="640080" y="143288"/>
                  <a:pt x="640080" y="320040"/>
                </a:cubicBezTo>
                <a:cubicBezTo>
                  <a:pt x="640080" y="496792"/>
                  <a:pt x="496792" y="640080"/>
                  <a:pt x="320040" y="640080"/>
                </a:cubicBezTo>
                <a:cubicBezTo>
                  <a:pt x="143288" y="640080"/>
                  <a:pt x="0" y="496792"/>
                  <a:pt x="0" y="320040"/>
                </a:cubicBezTo>
              </a:path>
            </a:pathLst>
          </a:cu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7" name="Text 25"/>
          <p:cNvSpPr/>
          <p:nvPr/>
        </p:nvSpPr>
        <p:spPr>
          <a:xfrm>
            <a:off x="3831421" y="3421903"/>
            <a:ext cx="460080" cy="5464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2</a:t>
            </a:r>
            <a:endParaRPr lang="en-US" sz="1600" dirty="0"/>
          </a:p>
        </p:txBody>
      </p:sp>
      <p:sp>
        <p:nvSpPr>
          <p:cNvPr id="28" name="Text 26"/>
          <p:cNvSpPr/>
          <p:nvPr/>
        </p:nvSpPr>
        <p:spPr>
          <a:xfrm>
            <a:off x="7810499" y="3375103"/>
            <a:ext cx="640080" cy="640080"/>
          </a:xfrm>
          <a:custGeom>
            <a:avLst/>
            <a:gdLst/>
            <a:ahLst/>
            <a:cxnLst/>
            <a:rect l="l" t="t" r="r" b="b"/>
            <a:pathLst>
              <a:path w="640080" h="640080">
                <a:moveTo>
                  <a:pt x="0" y="320040"/>
                </a:moveTo>
                <a:cubicBezTo>
                  <a:pt x="0" y="143288"/>
                  <a:pt x="143288" y="0"/>
                  <a:pt x="320040" y="0"/>
                </a:cubicBezTo>
                <a:cubicBezTo>
                  <a:pt x="496792" y="0"/>
                  <a:pt x="640080" y="143288"/>
                  <a:pt x="640080" y="320040"/>
                </a:cubicBezTo>
                <a:cubicBezTo>
                  <a:pt x="640080" y="496792"/>
                  <a:pt x="496792" y="640080"/>
                  <a:pt x="320040" y="640080"/>
                </a:cubicBezTo>
                <a:cubicBezTo>
                  <a:pt x="143288" y="640080"/>
                  <a:pt x="0" y="496792"/>
                  <a:pt x="0" y="320040"/>
                </a:cubicBezTo>
              </a:path>
            </a:pathLst>
          </a:cu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9" name="Text 27"/>
          <p:cNvSpPr/>
          <p:nvPr/>
        </p:nvSpPr>
        <p:spPr>
          <a:xfrm>
            <a:off x="7900499" y="3421903"/>
            <a:ext cx="460080" cy="5464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4</a:t>
            </a:r>
            <a:endParaRPr lang="en-US" sz="1600" dirty="0"/>
          </a:p>
        </p:txBody>
      </p:sp>
      <p:sp>
        <p:nvSpPr>
          <p:cNvPr id="30" name="Text 28"/>
          <p:cNvSpPr/>
          <p:nvPr/>
        </p:nvSpPr>
        <p:spPr>
          <a:xfrm>
            <a:off x="1953305" y="3152958"/>
            <a:ext cx="147233" cy="147233"/>
          </a:xfrm>
          <a:custGeom>
            <a:avLst/>
            <a:gdLst/>
            <a:ahLst/>
            <a:cxnLst/>
            <a:rect l="l" t="t" r="r" b="b"/>
            <a:pathLst>
              <a:path w="147233" h="147233">
                <a:moveTo>
                  <a:pt x="0" y="73617"/>
                </a:moveTo>
                <a:cubicBezTo>
                  <a:pt x="0" y="32960"/>
                  <a:pt x="32960" y="0"/>
                  <a:pt x="73617" y="0"/>
                </a:cubicBezTo>
                <a:cubicBezTo>
                  <a:pt x="114273" y="0"/>
                  <a:pt x="147233" y="32960"/>
                  <a:pt x="147233" y="73617"/>
                </a:cubicBezTo>
                <a:cubicBezTo>
                  <a:pt x="147233" y="114273"/>
                  <a:pt x="114274" y="147233"/>
                  <a:pt x="73617" y="147233"/>
                </a:cubicBezTo>
                <a:cubicBezTo>
                  <a:pt x="32960" y="147233"/>
                  <a:pt x="0" y="114274"/>
                  <a:pt x="0" y="73617"/>
                </a:cubicBezTo>
              </a:path>
            </a:pathLst>
          </a:custGeom>
          <a:solidFill>
            <a:srgbClr val="1570EF"/>
          </a:solidFill>
          <a:ln w="28575">
            <a:solidFill>
              <a:srgbClr val="FFFFFF"/>
            </a:solidFill>
          </a:ln>
          <a:effectLst>
            <a:outerShdw sx="100000" sy="100000" kx="0" ky="0" algn="bl" rotWithShape="0" blurRad="47625" dist="38100" dir="2700000">
              <a:srgbClr val="000000">
                <a:alpha val="40000"/>
              </a:srgbClr>
            </a:outerShdw>
          </a:effectLst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1" name="Text 29"/>
          <p:cNvSpPr/>
          <p:nvPr/>
        </p:nvSpPr>
        <p:spPr>
          <a:xfrm>
            <a:off x="3987845" y="4087637"/>
            <a:ext cx="147233" cy="147233"/>
          </a:xfrm>
          <a:custGeom>
            <a:avLst/>
            <a:gdLst/>
            <a:ahLst/>
            <a:cxnLst/>
            <a:rect l="l" t="t" r="r" b="b"/>
            <a:pathLst>
              <a:path w="147233" h="147233">
                <a:moveTo>
                  <a:pt x="0" y="73617"/>
                </a:moveTo>
                <a:cubicBezTo>
                  <a:pt x="0" y="32960"/>
                  <a:pt x="32960" y="0"/>
                  <a:pt x="73617" y="0"/>
                </a:cubicBezTo>
                <a:cubicBezTo>
                  <a:pt x="114273" y="0"/>
                  <a:pt x="147233" y="32960"/>
                  <a:pt x="147233" y="73617"/>
                </a:cubicBezTo>
                <a:cubicBezTo>
                  <a:pt x="147233" y="114273"/>
                  <a:pt x="114274" y="147233"/>
                  <a:pt x="73617" y="147233"/>
                </a:cubicBezTo>
                <a:cubicBezTo>
                  <a:pt x="32960" y="147233"/>
                  <a:pt x="0" y="114274"/>
                  <a:pt x="0" y="73617"/>
                </a:cubicBezTo>
              </a:path>
            </a:pathLst>
          </a:custGeom>
          <a:solidFill>
            <a:srgbClr val="1570EF"/>
          </a:solidFill>
          <a:ln w="28575">
            <a:solidFill>
              <a:srgbClr val="FFFFFF"/>
            </a:solidFill>
          </a:ln>
          <a:effectLst>
            <a:outerShdw sx="100000" sy="100000" kx="0" ky="0" algn="bl" rotWithShape="0" blurRad="47625" dist="38100" dir="2700000">
              <a:srgbClr val="000000">
                <a:alpha val="40000"/>
              </a:srgbClr>
            </a:outerShdw>
          </a:effectLst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2" name="Text 30"/>
          <p:cNvSpPr/>
          <p:nvPr/>
        </p:nvSpPr>
        <p:spPr>
          <a:xfrm>
            <a:off x="6022384" y="3152958"/>
            <a:ext cx="147233" cy="147233"/>
          </a:xfrm>
          <a:custGeom>
            <a:avLst/>
            <a:gdLst/>
            <a:ahLst/>
            <a:cxnLst/>
            <a:rect l="l" t="t" r="r" b="b"/>
            <a:pathLst>
              <a:path w="147233" h="147233">
                <a:moveTo>
                  <a:pt x="0" y="73617"/>
                </a:moveTo>
                <a:cubicBezTo>
                  <a:pt x="0" y="32960"/>
                  <a:pt x="32960" y="0"/>
                  <a:pt x="73617" y="0"/>
                </a:cubicBezTo>
                <a:cubicBezTo>
                  <a:pt x="114273" y="0"/>
                  <a:pt x="147233" y="32960"/>
                  <a:pt x="147233" y="73617"/>
                </a:cubicBezTo>
                <a:cubicBezTo>
                  <a:pt x="147233" y="114273"/>
                  <a:pt x="114274" y="147233"/>
                  <a:pt x="73617" y="147233"/>
                </a:cubicBezTo>
                <a:cubicBezTo>
                  <a:pt x="32960" y="147233"/>
                  <a:pt x="0" y="114274"/>
                  <a:pt x="0" y="73617"/>
                </a:cubicBezTo>
              </a:path>
            </a:pathLst>
          </a:custGeom>
          <a:solidFill>
            <a:srgbClr val="1570EF"/>
          </a:solidFill>
          <a:ln w="28575">
            <a:solidFill>
              <a:srgbClr val="FFFFFF"/>
            </a:solidFill>
          </a:ln>
          <a:effectLst>
            <a:outerShdw sx="100000" sy="100000" kx="0" ky="0" algn="bl" rotWithShape="0" blurRad="47625" dist="38100" dir="2700000">
              <a:srgbClr val="000000">
                <a:alpha val="40000"/>
              </a:srgbClr>
            </a:outerShdw>
          </a:effectLst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3" name="Text 31"/>
          <p:cNvSpPr/>
          <p:nvPr/>
        </p:nvSpPr>
        <p:spPr>
          <a:xfrm>
            <a:off x="8056923" y="4087637"/>
            <a:ext cx="147233" cy="147233"/>
          </a:xfrm>
          <a:custGeom>
            <a:avLst/>
            <a:gdLst/>
            <a:ahLst/>
            <a:cxnLst/>
            <a:rect l="l" t="t" r="r" b="b"/>
            <a:pathLst>
              <a:path w="147233" h="147233">
                <a:moveTo>
                  <a:pt x="0" y="73617"/>
                </a:moveTo>
                <a:cubicBezTo>
                  <a:pt x="0" y="32960"/>
                  <a:pt x="32960" y="0"/>
                  <a:pt x="73617" y="0"/>
                </a:cubicBezTo>
                <a:cubicBezTo>
                  <a:pt x="114273" y="0"/>
                  <a:pt x="147233" y="32960"/>
                  <a:pt x="147233" y="73617"/>
                </a:cubicBezTo>
                <a:cubicBezTo>
                  <a:pt x="147233" y="114273"/>
                  <a:pt x="114274" y="147233"/>
                  <a:pt x="73617" y="147233"/>
                </a:cubicBezTo>
                <a:cubicBezTo>
                  <a:pt x="32960" y="147233"/>
                  <a:pt x="0" y="114274"/>
                  <a:pt x="0" y="73617"/>
                </a:cubicBezTo>
              </a:path>
            </a:pathLst>
          </a:custGeom>
          <a:solidFill>
            <a:srgbClr val="1570EF"/>
          </a:solidFill>
          <a:ln w="28575">
            <a:solidFill>
              <a:srgbClr val="FFFFFF"/>
            </a:solidFill>
          </a:ln>
          <a:effectLst>
            <a:outerShdw sx="100000" sy="100000" kx="0" ky="0" algn="bl" rotWithShape="0" blurRad="47625" dist="38100" dir="2700000">
              <a:srgbClr val="000000">
                <a:alpha val="40000"/>
              </a:srgbClr>
            </a:outerShdw>
          </a:effectLst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4" name="Text 32"/>
          <p:cNvSpPr/>
          <p:nvPr/>
        </p:nvSpPr>
        <p:spPr>
          <a:xfrm>
            <a:off x="10091463" y="3152958"/>
            <a:ext cx="147233" cy="147233"/>
          </a:xfrm>
          <a:custGeom>
            <a:avLst/>
            <a:gdLst/>
            <a:ahLst/>
            <a:cxnLst/>
            <a:rect l="l" t="t" r="r" b="b"/>
            <a:pathLst>
              <a:path w="147233" h="147233">
                <a:moveTo>
                  <a:pt x="0" y="73617"/>
                </a:moveTo>
                <a:cubicBezTo>
                  <a:pt x="0" y="32960"/>
                  <a:pt x="32960" y="0"/>
                  <a:pt x="73617" y="0"/>
                </a:cubicBezTo>
                <a:cubicBezTo>
                  <a:pt x="114273" y="0"/>
                  <a:pt x="147233" y="32960"/>
                  <a:pt x="147233" y="73617"/>
                </a:cubicBezTo>
                <a:cubicBezTo>
                  <a:pt x="147233" y="114273"/>
                  <a:pt x="114274" y="147233"/>
                  <a:pt x="73617" y="147233"/>
                </a:cubicBezTo>
                <a:cubicBezTo>
                  <a:pt x="32960" y="147233"/>
                  <a:pt x="0" y="114274"/>
                  <a:pt x="0" y="73617"/>
                </a:cubicBezTo>
              </a:path>
            </a:pathLst>
          </a:custGeom>
          <a:solidFill>
            <a:srgbClr val="1570EF"/>
          </a:solidFill>
          <a:ln w="28575">
            <a:solidFill>
              <a:srgbClr val="FFFFFF"/>
            </a:solidFill>
          </a:ln>
          <a:effectLst>
            <a:outerShdw sx="100000" sy="100000" kx="0" ky="0" algn="bl" rotWithShape="0" blurRad="47625" dist="38100" dir="2700000">
              <a:srgbClr val="000000">
                <a:alpha val="40000"/>
              </a:srgbClr>
            </a:outerShdw>
          </a:effectLst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640079" y="1750738"/>
            <a:ext cx="2011679" cy="2011680"/>
          </a:xfrm>
          <a:custGeom>
            <a:avLst/>
            <a:gdLst/>
            <a:ahLst/>
            <a:cxnLst/>
            <a:rect l="l" t="t" r="r" b="b"/>
            <a:pathLst>
              <a:path w="2011679" h="2011680">
                <a:moveTo>
                  <a:pt x="0" y="1005840"/>
                </a:moveTo>
                <a:cubicBezTo>
                  <a:pt x="0" y="450335"/>
                  <a:pt x="450334" y="0"/>
                  <a:pt x="1005840" y="0"/>
                </a:cubicBezTo>
                <a:cubicBezTo>
                  <a:pt x="1561345" y="0"/>
                  <a:pt x="2011679" y="450335"/>
                  <a:pt x="2011679" y="1005840"/>
                </a:cubicBezTo>
                <a:cubicBezTo>
                  <a:pt x="2011679" y="1561345"/>
                  <a:pt x="1561345" y="2011680"/>
                  <a:pt x="1005840" y="2011680"/>
                </a:cubicBezTo>
                <a:cubicBezTo>
                  <a:pt x="450334" y="2011680"/>
                  <a:pt x="0" y="1561345"/>
                  <a:pt x="0" y="1005840"/>
                </a:cubicBezTo>
              </a:path>
            </a:pathLst>
          </a:cu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730079" y="1797538"/>
            <a:ext cx="1831679" cy="19180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60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S</a:t>
            </a:r>
            <a:endParaRPr lang="en-US" sz="6000" dirty="0"/>
          </a:p>
        </p:txBody>
      </p:sp>
      <p:sp>
        <p:nvSpPr>
          <p:cNvPr id="5" name="Text 3"/>
          <p:cNvSpPr/>
          <p:nvPr/>
        </p:nvSpPr>
        <p:spPr>
          <a:xfrm>
            <a:off x="2509519" y="1750738"/>
            <a:ext cx="2011679" cy="2011680"/>
          </a:xfrm>
          <a:custGeom>
            <a:avLst/>
            <a:gdLst/>
            <a:ahLst/>
            <a:cxnLst/>
            <a:rect l="l" t="t" r="r" b="b"/>
            <a:pathLst>
              <a:path w="2011679" h="2011680">
                <a:moveTo>
                  <a:pt x="0" y="1005840"/>
                </a:moveTo>
                <a:cubicBezTo>
                  <a:pt x="0" y="450335"/>
                  <a:pt x="450334" y="0"/>
                  <a:pt x="1005840" y="0"/>
                </a:cubicBezTo>
                <a:cubicBezTo>
                  <a:pt x="1561345" y="0"/>
                  <a:pt x="2011679" y="450335"/>
                  <a:pt x="2011679" y="1005840"/>
                </a:cubicBezTo>
                <a:cubicBezTo>
                  <a:pt x="2011679" y="1561345"/>
                  <a:pt x="1561345" y="2011680"/>
                  <a:pt x="1005840" y="2011680"/>
                </a:cubicBezTo>
                <a:cubicBezTo>
                  <a:pt x="450334" y="2011680"/>
                  <a:pt x="0" y="1561345"/>
                  <a:pt x="0" y="1005840"/>
                </a:cubicBezTo>
              </a:path>
            </a:pathLst>
          </a:custGeom>
          <a:solidFill>
            <a:srgbClr val="0C53B7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2599519" y="1797538"/>
            <a:ext cx="1831679" cy="19180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60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W</a:t>
            </a:r>
            <a:endParaRPr lang="en-US" sz="6000" dirty="0"/>
          </a:p>
        </p:txBody>
      </p:sp>
      <p:sp>
        <p:nvSpPr>
          <p:cNvPr id="7" name="Text 5"/>
          <p:cNvSpPr/>
          <p:nvPr/>
        </p:nvSpPr>
        <p:spPr>
          <a:xfrm>
            <a:off x="640078" y="3602036"/>
            <a:ext cx="2011679" cy="2011680"/>
          </a:xfrm>
          <a:custGeom>
            <a:avLst/>
            <a:gdLst/>
            <a:ahLst/>
            <a:cxnLst/>
            <a:rect l="l" t="t" r="r" b="b"/>
            <a:pathLst>
              <a:path w="2011679" h="2011680">
                <a:moveTo>
                  <a:pt x="0" y="1005840"/>
                </a:moveTo>
                <a:cubicBezTo>
                  <a:pt x="0" y="450335"/>
                  <a:pt x="450334" y="0"/>
                  <a:pt x="1005840" y="0"/>
                </a:cubicBezTo>
                <a:cubicBezTo>
                  <a:pt x="1561345" y="0"/>
                  <a:pt x="2011679" y="450335"/>
                  <a:pt x="2011679" y="1005840"/>
                </a:cubicBezTo>
                <a:cubicBezTo>
                  <a:pt x="2011679" y="1561345"/>
                  <a:pt x="1561345" y="2011680"/>
                  <a:pt x="1005840" y="2011680"/>
                </a:cubicBezTo>
                <a:cubicBezTo>
                  <a:pt x="450334" y="2011680"/>
                  <a:pt x="0" y="1561345"/>
                  <a:pt x="0" y="1005840"/>
                </a:cubicBezTo>
              </a:path>
            </a:pathLst>
          </a:custGeom>
          <a:solidFill>
            <a:srgbClr val="08387A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730078" y="3648836"/>
            <a:ext cx="1831679" cy="19180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60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O</a:t>
            </a:r>
            <a:endParaRPr lang="en-US" sz="6000" dirty="0"/>
          </a:p>
        </p:txBody>
      </p:sp>
      <p:sp>
        <p:nvSpPr>
          <p:cNvPr id="9" name="Text 7"/>
          <p:cNvSpPr/>
          <p:nvPr/>
        </p:nvSpPr>
        <p:spPr>
          <a:xfrm>
            <a:off x="2509518" y="3602036"/>
            <a:ext cx="2011679" cy="2011680"/>
          </a:xfrm>
          <a:custGeom>
            <a:avLst/>
            <a:gdLst/>
            <a:ahLst/>
            <a:cxnLst/>
            <a:rect l="l" t="t" r="r" b="b"/>
            <a:pathLst>
              <a:path w="2011679" h="2011680">
                <a:moveTo>
                  <a:pt x="0" y="1005840"/>
                </a:moveTo>
                <a:cubicBezTo>
                  <a:pt x="0" y="450335"/>
                  <a:pt x="450334" y="0"/>
                  <a:pt x="1005840" y="0"/>
                </a:cubicBezTo>
                <a:cubicBezTo>
                  <a:pt x="1561345" y="0"/>
                  <a:pt x="2011679" y="450335"/>
                  <a:pt x="2011679" y="1005840"/>
                </a:cubicBezTo>
                <a:cubicBezTo>
                  <a:pt x="2011679" y="1561345"/>
                  <a:pt x="1561345" y="2011680"/>
                  <a:pt x="1005840" y="2011680"/>
                </a:cubicBezTo>
                <a:cubicBezTo>
                  <a:pt x="450334" y="2011680"/>
                  <a:pt x="0" y="1561345"/>
                  <a:pt x="0" y="1005840"/>
                </a:cubicBezTo>
              </a:path>
            </a:pathLst>
          </a:cu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2599518" y="3648836"/>
            <a:ext cx="1831679" cy="19180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60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T</a:t>
            </a:r>
            <a:endParaRPr lang="en-US" sz="6000" dirty="0"/>
          </a:p>
        </p:txBody>
      </p:sp>
      <p:sp>
        <p:nvSpPr>
          <p:cNvPr id="11" name="Text 9"/>
          <p:cNvSpPr/>
          <p:nvPr/>
        </p:nvSpPr>
        <p:spPr>
          <a:xfrm>
            <a:off x="640080" y="1164617"/>
            <a:ext cx="10881360" cy="10672"/>
          </a:xfrm>
          <a:custGeom>
            <a:avLst/>
            <a:gdLst/>
            <a:ahLst/>
            <a:cxnLst/>
            <a:rect l="l" t="t" r="r" b="b"/>
            <a:pathLst>
              <a:path w="10881360" h="10672">
                <a:moveTo>
                  <a:pt x="0" y="0"/>
                </a:moveTo>
                <a:lnTo>
                  <a:pt x="10881360" y="0"/>
                </a:lnTo>
              </a:path>
            </a:pathLst>
          </a:custGeom>
          <a:noFill/>
          <a:ln w="25400">
            <a:solidFill>
              <a:srgbClr val="EAECF0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>
            <a:off x="749390" y="6318000"/>
            <a:ext cx="108375" cy="5400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800" dirty="0">
                <a:solidFill>
                  <a:srgbClr val="80808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 /</a:t>
            </a:r>
            <a:endParaRPr lang="en-US" sz="800" dirty="0"/>
          </a:p>
        </p:txBody>
      </p:sp>
      <p:sp>
        <p:nvSpPr>
          <p:cNvPr id="13" name="Text 11"/>
          <p:cNvSpPr/>
          <p:nvPr/>
        </p:nvSpPr>
        <p:spPr>
          <a:xfrm>
            <a:off x="4907280" y="1754310"/>
            <a:ext cx="2926080" cy="274320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Strengths</a:t>
            </a:r>
            <a:endParaRPr lang="en-US" sz="1400" dirty="0"/>
          </a:p>
        </p:txBody>
      </p:sp>
      <p:sp>
        <p:nvSpPr>
          <p:cNvPr id="14" name="Text 12"/>
          <p:cNvSpPr/>
          <p:nvPr/>
        </p:nvSpPr>
        <p:spPr>
          <a:xfrm>
            <a:off x="8554721" y="1754310"/>
            <a:ext cx="2926080" cy="274320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Weaknesses</a:t>
            </a:r>
            <a:endParaRPr lang="en-US" sz="1400" dirty="0"/>
          </a:p>
        </p:txBody>
      </p:sp>
      <p:sp>
        <p:nvSpPr>
          <p:cNvPr id="15" name="Text 13"/>
          <p:cNvSpPr/>
          <p:nvPr/>
        </p:nvSpPr>
        <p:spPr>
          <a:xfrm>
            <a:off x="4907280" y="3931489"/>
            <a:ext cx="2926080" cy="274320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Opportunities</a:t>
            </a:r>
            <a:endParaRPr lang="en-US" sz="1400" dirty="0"/>
          </a:p>
        </p:txBody>
      </p:sp>
      <p:sp>
        <p:nvSpPr>
          <p:cNvPr id="16" name="Text 14"/>
          <p:cNvSpPr/>
          <p:nvPr/>
        </p:nvSpPr>
        <p:spPr>
          <a:xfrm>
            <a:off x="8554721" y="3931489"/>
            <a:ext cx="2926080" cy="274320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Threats</a:t>
            </a:r>
            <a:endParaRPr lang="en-US" sz="1400" dirty="0"/>
          </a:p>
        </p:txBody>
      </p:sp>
      <p:sp>
        <p:nvSpPr>
          <p:cNvPr id="17" name="Text 15"/>
          <p:cNvSpPr/>
          <p:nvPr/>
        </p:nvSpPr>
        <p:spPr>
          <a:xfrm>
            <a:off x="640079" y="1"/>
            <a:ext cx="10915441" cy="1034799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24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Risk Assessment</a:t>
            </a:r>
            <a:endParaRPr lang="en-US" sz="2400" dirty="0"/>
          </a:p>
        </p:txBody>
      </p:sp>
      <p:sp>
        <p:nvSpPr>
          <p:cNvPr id="18" name="Text 16"/>
          <p:cNvSpPr/>
          <p:nvPr/>
        </p:nvSpPr>
        <p:spPr>
          <a:xfrm>
            <a:off x="857765" y="6309360"/>
            <a:ext cx="7877385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80808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Sustainable Coffee Shop Business Plan</a:t>
            </a:r>
            <a:endParaRPr lang="en-US" sz="800" dirty="0"/>
          </a:p>
        </p:txBody>
      </p:sp>
      <p:sp>
        <p:nvSpPr>
          <p:cNvPr id="19" name="Text 17"/>
          <p:cNvSpPr/>
          <p:nvPr/>
        </p:nvSpPr>
        <p:spPr>
          <a:xfrm>
            <a:off x="430891" y="6308725"/>
            <a:ext cx="287113" cy="5492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7</a:t>
            </a:r>
            <a:endParaRPr lang="en-US" sz="800" dirty="0"/>
          </a:p>
        </p:txBody>
      </p:sp>
      <p:sp>
        <p:nvSpPr>
          <p:cNvPr id="20" name="Text 18"/>
          <p:cNvSpPr/>
          <p:nvPr/>
        </p:nvSpPr>
        <p:spPr>
          <a:xfrm>
            <a:off x="4907280" y="2165980"/>
            <a:ext cx="2926080" cy="13716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Strong market demand for sustainable options, experienced team, unique value proposition.</a:t>
            </a:r>
            <a:endParaRPr lang="en-US" sz="1200" dirty="0"/>
          </a:p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These factors position the business to effectively meet consumer needs and stand out in the market.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8554721" y="2165980"/>
            <a:ext cx="2926080" cy="13716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Limited initial capital, new brand recognition, dependency on coffee suppliers.</a:t>
            </a:r>
            <a:endParaRPr lang="en-US" sz="1200" dirty="0"/>
          </a:p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These challenges could hinder growth and operational stability in the early stages.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4907280" y="4343159"/>
            <a:ext cx="2926080" cy="13716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Growing sustainability trend, potential for franchise expansion, online coffee subscription service.</a:t>
            </a:r>
            <a:endParaRPr lang="en-US" sz="1200" dirty="0"/>
          </a:p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These opportunities provide avenues for scaling and diversifying the business.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8554721" y="4343159"/>
            <a:ext cx="2926080" cy="13716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Competition from established chains, fluctuating coffee bean prices, changing consumer preferences.</a:t>
            </a:r>
            <a:endParaRPr lang="en-US" sz="1200" dirty="0"/>
          </a:p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D0D0D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These risks could impact profitability and require strategic mitigation.</a:t>
            </a:r>
            <a:endParaRPr lang="en-US" sz="1200" dirty="0"/>
          </a:p>
        </p:txBody>
      </p:sp>
      <p:sp>
        <p:nvSpPr>
          <p:cNvPr id="24" name="Text 22"/>
          <p:cNvSpPr/>
          <p:nvPr/>
        </p:nvSpPr>
        <p:spPr>
          <a:xfrm>
            <a:off x="11009743" y="6137907"/>
            <a:ext cx="54864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SlideSpeak</cp:lastModifiedBy>
  <cp:revision>1</cp:revision>
  <dcterms:created xsi:type="dcterms:W3CDTF">2025-08-29T14:30:54Z</dcterms:created>
  <dcterms:modified xsi:type="dcterms:W3CDTF">2025-08-29T14:30:54Z</dcterms:modified>
</cp:coreProperties>
</file>